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7"/>
  </p:notesMasterIdLst>
  <p:sldIdLst>
    <p:sldId id="256" r:id="rId2"/>
    <p:sldId id="260" r:id="rId3"/>
    <p:sldId id="261" r:id="rId4"/>
    <p:sldId id="264" r:id="rId5"/>
    <p:sldId id="302" r:id="rId6"/>
    <p:sldId id="303" r:id="rId7"/>
    <p:sldId id="263" r:id="rId8"/>
    <p:sldId id="267" r:id="rId9"/>
    <p:sldId id="299" r:id="rId10"/>
    <p:sldId id="268" r:id="rId11"/>
    <p:sldId id="271" r:id="rId12"/>
    <p:sldId id="272" r:id="rId13"/>
    <p:sldId id="273" r:id="rId14"/>
    <p:sldId id="280" r:id="rId15"/>
    <p:sldId id="300" r:id="rId16"/>
    <p:sldId id="290" r:id="rId17"/>
    <p:sldId id="291" r:id="rId18"/>
    <p:sldId id="284" r:id="rId19"/>
    <p:sldId id="285" r:id="rId20"/>
    <p:sldId id="289" r:id="rId21"/>
    <p:sldId id="292" r:id="rId22"/>
    <p:sldId id="293" r:id="rId23"/>
    <p:sldId id="294" r:id="rId24"/>
    <p:sldId id="295" r:id="rId25"/>
    <p:sldId id="297" r:id="rId26"/>
    <p:sldId id="298" r:id="rId27"/>
    <p:sldId id="265" r:id="rId28"/>
    <p:sldId id="266" r:id="rId29"/>
    <p:sldId id="301" r:id="rId30"/>
    <p:sldId id="269" r:id="rId31"/>
    <p:sldId id="270" r:id="rId32"/>
    <p:sldId id="282" r:id="rId33"/>
    <p:sldId id="286" r:id="rId34"/>
    <p:sldId id="287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E6E2E2"/>
    <a:srgbClr val="E6E6E6"/>
    <a:srgbClr val="CDCDC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5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780" y="96"/>
      </p:cViewPr>
      <p:guideLst/>
    </p:cSldViewPr>
  </p:slideViewPr>
  <p:outlineViewPr>
    <p:cViewPr>
      <p:scale>
        <a:sx n="33" d="100"/>
        <a:sy n="33" d="100"/>
      </p:scale>
      <p:origin x="0" y="-464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D2C6C-4159-42B7-A5DF-81757C84A13C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51E607A6-E35E-4AB3-8C78-70CFDBFB711C}">
      <dgm:prSet phldrT="[Tes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it-IT" sz="2000" dirty="0" err="1"/>
            <a:t>Context</a:t>
          </a:r>
          <a:endParaRPr lang="it-IT" sz="2000" dirty="0"/>
        </a:p>
      </dgm:t>
    </dgm:pt>
    <dgm:pt modelId="{0572DE40-6533-49B0-9F16-A638D4523872}" type="parTrans" cxnId="{F2C6B465-7FE0-499B-9B16-D020829EB6CD}">
      <dgm:prSet/>
      <dgm:spPr/>
      <dgm:t>
        <a:bodyPr/>
        <a:lstStyle/>
        <a:p>
          <a:endParaRPr lang="it-IT"/>
        </a:p>
      </dgm:t>
    </dgm:pt>
    <dgm:pt modelId="{924FAEF3-1458-4C00-B69E-E7AC8718CD86}" type="sibTrans" cxnId="{F2C6B465-7FE0-499B-9B16-D020829EB6CD}">
      <dgm:prSet/>
      <dgm:spPr/>
      <dgm:t>
        <a:bodyPr/>
        <a:lstStyle/>
        <a:p>
          <a:endParaRPr lang="it-IT"/>
        </a:p>
      </dgm:t>
    </dgm:pt>
    <dgm:pt modelId="{643ABE09-8B6E-48B7-B328-1B27F46BADEC}">
      <dgm:prSet phldrT="[Testo]" custT="1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it-IT" sz="2000" dirty="0" err="1"/>
            <a:t>Simulations</a:t>
          </a:r>
          <a:endParaRPr lang="it-IT" sz="2000" dirty="0"/>
        </a:p>
      </dgm:t>
    </dgm:pt>
    <dgm:pt modelId="{177F7488-2010-42F5-A4A8-1953059BF9BB}" type="parTrans" cxnId="{7063149B-3D1A-454A-8DDE-BD6906F24B77}">
      <dgm:prSet/>
      <dgm:spPr/>
      <dgm:t>
        <a:bodyPr/>
        <a:lstStyle/>
        <a:p>
          <a:endParaRPr lang="it-IT"/>
        </a:p>
      </dgm:t>
    </dgm:pt>
    <dgm:pt modelId="{26459212-41C7-4D44-9D54-F003CAB1C0C6}" type="sibTrans" cxnId="{7063149B-3D1A-454A-8DDE-BD6906F24B77}">
      <dgm:prSet/>
      <dgm:spPr/>
      <dgm:t>
        <a:bodyPr/>
        <a:lstStyle/>
        <a:p>
          <a:endParaRPr lang="it-IT"/>
        </a:p>
      </dgm:t>
    </dgm:pt>
    <dgm:pt modelId="{478C3E43-F80A-465E-89A8-4B63719930D5}">
      <dgm:prSet phldrT="[Tes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it-IT" sz="2000" dirty="0" err="1"/>
            <a:t>Conclusions</a:t>
          </a:r>
          <a:endParaRPr lang="it-IT" sz="2000" dirty="0"/>
        </a:p>
      </dgm:t>
    </dgm:pt>
    <dgm:pt modelId="{BF9C6935-F732-4F6E-B377-1A676FC1ED74}" type="parTrans" cxnId="{39FD90E4-69EA-4128-B3BD-EB3630ACB969}">
      <dgm:prSet/>
      <dgm:spPr/>
      <dgm:t>
        <a:bodyPr/>
        <a:lstStyle/>
        <a:p>
          <a:endParaRPr lang="it-IT"/>
        </a:p>
      </dgm:t>
    </dgm:pt>
    <dgm:pt modelId="{7A06E5C7-5915-40E3-8AB5-715848ED35F3}" type="sibTrans" cxnId="{39FD90E4-69EA-4128-B3BD-EB3630ACB969}">
      <dgm:prSet/>
      <dgm:spPr/>
      <dgm:t>
        <a:bodyPr/>
        <a:lstStyle/>
        <a:p>
          <a:endParaRPr lang="it-IT"/>
        </a:p>
      </dgm:t>
    </dgm:pt>
    <dgm:pt modelId="{A66F3907-F3DB-4C9F-A32A-9C6F598F9286}" type="pres">
      <dgm:prSet presAssocID="{234D2C6C-4159-42B7-A5DF-81757C84A13C}" presName="Name0" presStyleCnt="0">
        <dgm:presLayoutVars>
          <dgm:dir/>
          <dgm:animLvl val="lvl"/>
          <dgm:resizeHandles val="exact"/>
        </dgm:presLayoutVars>
      </dgm:prSet>
      <dgm:spPr/>
    </dgm:pt>
    <dgm:pt modelId="{835B91FE-F22F-4546-95C5-8DFDAA1066A3}" type="pres">
      <dgm:prSet presAssocID="{51E607A6-E35E-4AB3-8C78-70CFDBFB711C}" presName="parTxOnly" presStyleLbl="node1" presStyleIdx="0" presStyleCnt="3" custScaleX="110007" custScaleY="111973" custLinFactNeighborX="23444" custLinFactNeighborY="-72">
        <dgm:presLayoutVars>
          <dgm:chMax val="0"/>
          <dgm:chPref val="0"/>
          <dgm:bulletEnabled val="1"/>
        </dgm:presLayoutVars>
      </dgm:prSet>
      <dgm:spPr/>
    </dgm:pt>
    <dgm:pt modelId="{4DDE1C8F-7035-410D-8FF9-E18053684011}" type="pres">
      <dgm:prSet presAssocID="{924FAEF3-1458-4C00-B69E-E7AC8718CD86}" presName="parTxOnlySpace" presStyleCnt="0"/>
      <dgm:spPr/>
    </dgm:pt>
    <dgm:pt modelId="{1726798C-5468-4AA0-9364-0ADE1DA42F64}" type="pres">
      <dgm:prSet presAssocID="{643ABE09-8B6E-48B7-B328-1B27F46BADEC}" presName="parTxOnly" presStyleLbl="node1" presStyleIdx="1" presStyleCnt="3" custScaleX="221241" custScaleY="112184">
        <dgm:presLayoutVars>
          <dgm:chMax val="0"/>
          <dgm:chPref val="0"/>
          <dgm:bulletEnabled val="1"/>
        </dgm:presLayoutVars>
      </dgm:prSet>
      <dgm:spPr/>
    </dgm:pt>
    <dgm:pt modelId="{203FD6E7-14D9-4D6B-802B-7F78506EC472}" type="pres">
      <dgm:prSet presAssocID="{26459212-41C7-4D44-9D54-F003CAB1C0C6}" presName="parTxOnlySpace" presStyleCnt="0"/>
      <dgm:spPr/>
    </dgm:pt>
    <dgm:pt modelId="{3FAA0034-5BBE-43D6-A898-F717FC130B17}" type="pres">
      <dgm:prSet presAssocID="{478C3E43-F80A-465E-89A8-4B63719930D5}" presName="parTxOnly" presStyleLbl="node1" presStyleIdx="2" presStyleCnt="3" custScaleX="97638" custScaleY="112184">
        <dgm:presLayoutVars>
          <dgm:chMax val="0"/>
          <dgm:chPref val="0"/>
          <dgm:bulletEnabled val="1"/>
        </dgm:presLayoutVars>
      </dgm:prSet>
      <dgm:spPr/>
    </dgm:pt>
  </dgm:ptLst>
  <dgm:cxnLst>
    <dgm:cxn modelId="{D766A207-7673-476A-A8BF-D79E3A5FD411}" type="presOf" srcId="{643ABE09-8B6E-48B7-B328-1B27F46BADEC}" destId="{1726798C-5468-4AA0-9364-0ADE1DA42F64}" srcOrd="0" destOrd="0" presId="urn:microsoft.com/office/officeart/2005/8/layout/chevron1"/>
    <dgm:cxn modelId="{6FA27C2E-3FFA-4219-BE01-C583D83E62A7}" type="presOf" srcId="{478C3E43-F80A-465E-89A8-4B63719930D5}" destId="{3FAA0034-5BBE-43D6-A898-F717FC130B17}" srcOrd="0" destOrd="0" presId="urn:microsoft.com/office/officeart/2005/8/layout/chevron1"/>
    <dgm:cxn modelId="{F2C6B465-7FE0-499B-9B16-D020829EB6CD}" srcId="{234D2C6C-4159-42B7-A5DF-81757C84A13C}" destId="{51E607A6-E35E-4AB3-8C78-70CFDBFB711C}" srcOrd="0" destOrd="0" parTransId="{0572DE40-6533-49B0-9F16-A638D4523872}" sibTransId="{924FAEF3-1458-4C00-B69E-E7AC8718CD86}"/>
    <dgm:cxn modelId="{B4C2C24E-E343-470D-810D-F8576E81E231}" type="presOf" srcId="{234D2C6C-4159-42B7-A5DF-81757C84A13C}" destId="{A66F3907-F3DB-4C9F-A32A-9C6F598F9286}" srcOrd="0" destOrd="0" presId="urn:microsoft.com/office/officeart/2005/8/layout/chevron1"/>
    <dgm:cxn modelId="{6FE99088-A33E-45AC-9413-9694E8807E42}" type="presOf" srcId="{51E607A6-E35E-4AB3-8C78-70CFDBFB711C}" destId="{835B91FE-F22F-4546-95C5-8DFDAA1066A3}" srcOrd="0" destOrd="0" presId="urn:microsoft.com/office/officeart/2005/8/layout/chevron1"/>
    <dgm:cxn modelId="{7063149B-3D1A-454A-8DDE-BD6906F24B77}" srcId="{234D2C6C-4159-42B7-A5DF-81757C84A13C}" destId="{643ABE09-8B6E-48B7-B328-1B27F46BADEC}" srcOrd="1" destOrd="0" parTransId="{177F7488-2010-42F5-A4A8-1953059BF9BB}" sibTransId="{26459212-41C7-4D44-9D54-F003CAB1C0C6}"/>
    <dgm:cxn modelId="{39FD90E4-69EA-4128-B3BD-EB3630ACB969}" srcId="{234D2C6C-4159-42B7-A5DF-81757C84A13C}" destId="{478C3E43-F80A-465E-89A8-4B63719930D5}" srcOrd="2" destOrd="0" parTransId="{BF9C6935-F732-4F6E-B377-1A676FC1ED74}" sibTransId="{7A06E5C7-5915-40E3-8AB5-715848ED35F3}"/>
    <dgm:cxn modelId="{791A9228-D2BD-4D59-87D4-89119AB8B3FA}" type="presParOf" srcId="{A66F3907-F3DB-4C9F-A32A-9C6F598F9286}" destId="{835B91FE-F22F-4546-95C5-8DFDAA1066A3}" srcOrd="0" destOrd="0" presId="urn:microsoft.com/office/officeart/2005/8/layout/chevron1"/>
    <dgm:cxn modelId="{657CE258-7756-4F88-8CE2-AD967FD503F2}" type="presParOf" srcId="{A66F3907-F3DB-4C9F-A32A-9C6F598F9286}" destId="{4DDE1C8F-7035-410D-8FF9-E18053684011}" srcOrd="1" destOrd="0" presId="urn:microsoft.com/office/officeart/2005/8/layout/chevron1"/>
    <dgm:cxn modelId="{714EBD4A-34C3-42C4-88DE-65340514482B}" type="presParOf" srcId="{A66F3907-F3DB-4C9F-A32A-9C6F598F9286}" destId="{1726798C-5468-4AA0-9364-0ADE1DA42F64}" srcOrd="2" destOrd="0" presId="urn:microsoft.com/office/officeart/2005/8/layout/chevron1"/>
    <dgm:cxn modelId="{5D3C08A5-F024-4DF8-A07C-6497DDE2AC5F}" type="presParOf" srcId="{A66F3907-F3DB-4C9F-A32A-9C6F598F9286}" destId="{203FD6E7-14D9-4D6B-802B-7F78506EC472}" srcOrd="3" destOrd="0" presId="urn:microsoft.com/office/officeart/2005/8/layout/chevron1"/>
    <dgm:cxn modelId="{2C7249A9-41CF-4A94-B779-974EE11925A0}" type="presParOf" srcId="{A66F3907-F3DB-4C9F-A32A-9C6F598F9286}" destId="{3FAA0034-5BBE-43D6-A898-F717FC130B17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B91FE-F22F-4546-95C5-8DFDAA1066A3}">
      <dsp:nvSpPr>
        <dsp:cNvPr id="0" name=""/>
        <dsp:cNvSpPr/>
      </dsp:nvSpPr>
      <dsp:spPr>
        <a:xfrm>
          <a:off x="70632" y="364656"/>
          <a:ext cx="3112023" cy="1267056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Context</a:t>
          </a:r>
          <a:endParaRPr lang="it-IT" sz="2000" kern="1200" dirty="0"/>
        </a:p>
      </dsp:txBody>
      <dsp:txXfrm>
        <a:off x="704160" y="364656"/>
        <a:ext cx="1844967" cy="1267056"/>
      </dsp:txXfrm>
    </dsp:sp>
    <dsp:sp modelId="{1726798C-5468-4AA0-9364-0ADE1DA42F64}">
      <dsp:nvSpPr>
        <dsp:cNvPr id="0" name=""/>
        <dsp:cNvSpPr/>
      </dsp:nvSpPr>
      <dsp:spPr>
        <a:xfrm>
          <a:off x="2833441" y="364277"/>
          <a:ext cx="6258757" cy="1269443"/>
        </a:xfrm>
        <a:prstGeom prst="chevron">
          <a:avLst/>
        </a:prstGeom>
        <a:solidFill>
          <a:schemeClr val="accent6">
            <a:shade val="80000"/>
            <a:hueOff val="-276328"/>
            <a:satOff val="-31951"/>
            <a:lumOff val="18931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Simulations</a:t>
          </a:r>
          <a:endParaRPr lang="it-IT" sz="2000" kern="1200" dirty="0"/>
        </a:p>
      </dsp:txBody>
      <dsp:txXfrm>
        <a:off x="3468163" y="364277"/>
        <a:ext cx="4989314" cy="1269443"/>
      </dsp:txXfrm>
    </dsp:sp>
    <dsp:sp modelId="{3FAA0034-5BBE-43D6-A898-F717FC130B17}">
      <dsp:nvSpPr>
        <dsp:cNvPr id="0" name=""/>
        <dsp:cNvSpPr/>
      </dsp:nvSpPr>
      <dsp:spPr>
        <a:xfrm>
          <a:off x="8809305" y="364277"/>
          <a:ext cx="2762112" cy="1269443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Conclusions</a:t>
          </a:r>
          <a:endParaRPr lang="it-IT" sz="2000" kern="1200" dirty="0"/>
        </a:p>
      </dsp:txBody>
      <dsp:txXfrm>
        <a:off x="9444027" y="364277"/>
        <a:ext cx="1492669" cy="1269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78250-5579-4797-8B18-F36A6FF46076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5D406-DD02-4466-9FCA-0AAC5086BF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4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8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13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15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863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94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1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14/07/2019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/24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54EFEB6-0872-407C-97EE-6E97A6848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" y="6335173"/>
            <a:ext cx="465133" cy="468102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311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14/07/2019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it-IT" sz="1200" kern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24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52AB2A7-2CAA-4F15-99F8-C55C8BEC0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" y="6335173"/>
            <a:ext cx="465133" cy="468102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959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/24</a:t>
            </a:r>
          </a:p>
        </p:txBody>
      </p:sp>
    </p:spTree>
    <p:extLst>
      <p:ext uri="{BB962C8B-B14F-4D97-AF65-F5344CB8AC3E}">
        <p14:creationId xmlns:p14="http://schemas.microsoft.com/office/powerpoint/2010/main" val="889246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10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7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749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460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104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6E2E2"/>
            </a:gs>
            <a:gs pos="0">
              <a:schemeClr val="bg1">
                <a:lumMod val="9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13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62" r:id="rId3"/>
    <p:sldLayoutId id="2147483763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28.PNG"/><Relationship Id="rId12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51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50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7.PNG"/><Relationship Id="rId7" Type="http://schemas.openxmlformats.org/officeDocument/2006/relationships/image" Target="../media/image6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10" Type="http://schemas.openxmlformats.org/officeDocument/2006/relationships/image" Target="../media/image72.PNG"/><Relationship Id="rId4" Type="http://schemas.openxmlformats.org/officeDocument/2006/relationships/image" Target="../media/image30.PNG"/><Relationship Id="rId9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18BE796-8D57-481E-B351-B2A45C63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69" y="1906195"/>
            <a:ext cx="1382395" cy="1391220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C1D4B69-05B6-4E77-BF09-A1D5519749B8}"/>
              </a:ext>
            </a:extLst>
          </p:cNvPr>
          <p:cNvSpPr/>
          <p:nvPr/>
        </p:nvSpPr>
        <p:spPr>
          <a:xfrm>
            <a:off x="3648919" y="353953"/>
            <a:ext cx="48941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Università degli Studi di Padova</a:t>
            </a:r>
            <a:b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Dipartimento di Matematica "Tullio Levi-Civita"</a:t>
            </a:r>
          </a:p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Laurea Magistrale in Informatica</a:t>
            </a:r>
          </a:p>
          <a:p>
            <a:pPr algn="ctr"/>
            <a:r>
              <a:rPr lang="it-IT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a.a</a:t>
            </a: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2018-2019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BFFD0C-A5A6-4D8F-A12E-4BD729A56F51}"/>
              </a:ext>
            </a:extLst>
          </p:cNvPr>
          <p:cNvSpPr/>
          <p:nvPr/>
        </p:nvSpPr>
        <p:spPr>
          <a:xfrm>
            <a:off x="3810000" y="5973388"/>
            <a:ext cx="4572000" cy="508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Jordan Gottardo 1179739</a:t>
            </a:r>
          </a:p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Esame di laurea - 18 Luglio 2019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59EBE77-18FE-4C3A-B926-4FB1E3442AC6}"/>
              </a:ext>
            </a:extLst>
          </p:cNvPr>
          <p:cNvSpPr/>
          <p:nvPr/>
        </p:nvSpPr>
        <p:spPr>
          <a:xfrm>
            <a:off x="4607400" y="4984378"/>
            <a:ext cx="4231799" cy="50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Relatore: 	    Prof. Claudio Enrico Palazzi</a:t>
            </a:r>
          </a:p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Co-relatore:    Dott.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Armir</a:t>
            </a:r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Bujari</a:t>
            </a:r>
            <a:endParaRPr lang="it-IT" sz="1351" dirty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D293B19E-6361-4D19-9A6B-4352CD571461}"/>
              </a:ext>
            </a:extLst>
          </p:cNvPr>
          <p:cNvSpPr txBox="1">
            <a:spLocks/>
          </p:cNvSpPr>
          <p:nvPr/>
        </p:nvSpPr>
        <p:spPr>
          <a:xfrm>
            <a:off x="2309231" y="3579542"/>
            <a:ext cx="7573538" cy="12366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FAST MESSAGE PROPAGATION</a:t>
            </a:r>
            <a:br>
              <a:rPr lang="it-IT" sz="3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sz="25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OVER IOV SCENARIOS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8D76A17-823C-452B-98B6-3BD1A16ED1BA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0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CONFIGURATION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286068"/>
              </p:ext>
            </p:extLst>
          </p:nvPr>
        </p:nvGraphicFramePr>
        <p:xfrm>
          <a:off x="259873" y="1197896"/>
          <a:ext cx="5711699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89295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22404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Scenario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4962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5, 15, 25, 35, 45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4975, 2856, 1775, 1318, 1072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45400"/>
              </p:ext>
            </p:extLst>
          </p:nvPr>
        </p:nvGraphicFramePr>
        <p:xfrm>
          <a:off x="6061044" y="1197896"/>
          <a:ext cx="5840270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1262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69BDD82E-9034-481F-8AC5-EEB5EA89CC9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10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10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END-TO-END DELAY ↓ 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AE3D449-D9F5-4347-8DC1-BA832B72FEFF}"/>
              </a:ext>
            </a:extLst>
          </p:cNvPr>
          <p:cNvSpPr txBox="1">
            <a:spLocks/>
          </p:cNvSpPr>
          <p:nvPr/>
        </p:nvSpPr>
        <p:spPr>
          <a:xfrm>
            <a:off x="1091953" y="1059651"/>
            <a:ext cx="10261847" cy="17549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↑ Coverage: comparable </a:t>
            </a:r>
            <a:r>
              <a:rPr lang="it-IT" sz="1400" dirty="0" err="1"/>
              <a:t>results</a:t>
            </a:r>
            <a:endParaRPr lang="it-IT" sz="1400" dirty="0"/>
          </a:p>
          <a:p>
            <a:r>
              <a:rPr lang="it-IT" sz="1400" dirty="0"/>
              <a:t>↓ End-to-end delay: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CABAE9-8263-473B-9F19-6393583D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3" y="1870634"/>
            <a:ext cx="5309317" cy="3887885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74AB6C-E9DD-4B49-8659-04D3C863C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49" y="1870633"/>
            <a:ext cx="6289825" cy="388788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943172A3-D0A5-42CC-85B7-77BF353A13F1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97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REDUNDANCY ↓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139207-831A-405C-9883-60A966B3A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4" y="1550127"/>
            <a:ext cx="5909825" cy="3902714"/>
          </a:xfrm>
          <a:prstGeom prst="rect">
            <a:avLst/>
          </a:prstGeom>
        </p:spPr>
      </p:pic>
      <p:pic>
        <p:nvPicPr>
          <p:cNvPr id="7" name="Immagine 6" descr="Immagine che contiene edificio&#10;&#10;Descrizione generata automaticamente">
            <a:extLst>
              <a:ext uri="{FF2B5EF4-FFF2-40B4-BE49-F238E27FC236}">
                <a16:creationId xmlns:a16="http://schemas.microsoft.com/office/drawing/2014/main" id="{184A7071-F56B-40FA-A2A1-7B33F76FE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92" y="1550127"/>
            <a:ext cx="5818333" cy="390271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1E8F290-A4CC-4495-84FD-40D55B71F0D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46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656932"/>
              </p:ext>
            </p:extLst>
          </p:nvPr>
        </p:nvGraphicFramePr>
        <p:xfrm>
          <a:off x="221880" y="1197896"/>
          <a:ext cx="5711699" cy="4403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395573"/>
              </p:ext>
            </p:extLst>
          </p:nvPr>
        </p:nvGraphicFramePr>
        <p:xfrm>
          <a:off x="6108407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35799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BD0DE8CC-603C-44E9-BCE2-F0E11EC345EA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44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456934B-EAAA-4185-A562-CD8A7FED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204026"/>
            <a:ext cx="5536942" cy="41136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2C5B05-B6CB-4FB0-B0CB-37E0FF85E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212905"/>
            <a:ext cx="5015785" cy="4113699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COVERAGE ↑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0DE5222-EB56-46EC-9128-428AAD53D6B0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C8E5BF-FDD2-4E4D-BC06-978BE51BA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226452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EXPLOITING JUNCTIONS – EXAMPLE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2F35B0A-2C07-4E36-84E0-FA66A8E32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7" y="1103460"/>
            <a:ext cx="5601966" cy="43326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4FDC630-9E8B-4D7D-820A-5EF59A2ED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21" y="1103460"/>
            <a:ext cx="5601965" cy="4332606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5355D7FD-92A8-4C56-8C78-56F4CBC63886}"/>
              </a:ext>
            </a:extLst>
          </p:cNvPr>
          <p:cNvSpPr txBox="1">
            <a:spLocks/>
          </p:cNvSpPr>
          <p:nvPr/>
        </p:nvSpPr>
        <p:spPr>
          <a:xfrm>
            <a:off x="1819020" y="5645483"/>
            <a:ext cx="2803709" cy="4162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80266253-0580-45F9-8BF0-F68193512B5B}"/>
              </a:ext>
            </a:extLst>
          </p:cNvPr>
          <p:cNvSpPr txBox="1">
            <a:spLocks/>
          </p:cNvSpPr>
          <p:nvPr/>
        </p:nvSpPr>
        <p:spPr>
          <a:xfrm>
            <a:off x="7739950" y="5645483"/>
            <a:ext cx="248579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372ADFB-3B42-4F3B-85E3-D0385BFF9C3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15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80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1A6996-2BA8-4669-B632-064364EE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534" y="2902820"/>
            <a:ext cx="3622099" cy="3160629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55CC6B90-F3B4-4988-AC08-8BF8C436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0261847" cy="5021554"/>
          </a:xfrm>
        </p:spPr>
        <p:txBody>
          <a:bodyPr>
            <a:normAutofit/>
          </a:bodyPr>
          <a:lstStyle/>
          <a:p>
            <a:r>
              <a:rPr lang="it-IT" dirty="0" err="1"/>
              <a:t>Aim</a:t>
            </a:r>
            <a:r>
              <a:rPr lang="it-IT" dirty="0"/>
              <a:t>: exploit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coverage</a:t>
            </a:r>
          </a:p>
          <a:p>
            <a:r>
              <a:rPr lang="it-IT" dirty="0" err="1"/>
              <a:t>Identification</a:t>
            </a:r>
            <a:r>
              <a:rPr lang="it-IT" dirty="0"/>
              <a:t> of </a:t>
            </a:r>
            <a:r>
              <a:rPr lang="it-IT" dirty="0" err="1"/>
              <a:t>junctions</a:t>
            </a:r>
            <a:r>
              <a:rPr lang="it-IT" dirty="0"/>
              <a:t> via OSM/SUMO tools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20x20m </a:t>
            </a:r>
            <a:r>
              <a:rPr lang="it-IT" dirty="0" err="1"/>
              <a:t>bounding</a:t>
            </a:r>
            <a:r>
              <a:rPr lang="it-IT" dirty="0"/>
              <a:t> box to </a:t>
            </a:r>
            <a:r>
              <a:rPr lang="it-IT" dirty="0" err="1"/>
              <a:t>extend</a:t>
            </a:r>
            <a:r>
              <a:rPr lang="it-IT" dirty="0"/>
              <a:t> the </a:t>
            </a:r>
            <a:r>
              <a:rPr lang="it-IT" dirty="0" err="1"/>
              <a:t>polygon</a:t>
            </a:r>
            <a:endParaRPr lang="it-IT" dirty="0"/>
          </a:p>
          <a:p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participate</a:t>
            </a:r>
            <a:r>
              <a:rPr lang="it-IT" dirty="0"/>
              <a:t> in a </a:t>
            </a:r>
            <a:r>
              <a:rPr lang="it-IT" b="1" dirty="0"/>
              <a:t>second </a:t>
            </a:r>
            <a:r>
              <a:rPr lang="it-IT" b="1" dirty="0" err="1"/>
              <a:t>contention</a:t>
            </a:r>
            <a:r>
              <a:rPr lang="it-IT" b="1" dirty="0"/>
              <a:t> </a:t>
            </a:r>
            <a:br>
              <a:rPr lang="it-IT" dirty="0"/>
            </a:br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junction</a:t>
            </a:r>
            <a:endParaRPr lang="it-IT" dirty="0"/>
          </a:p>
          <a:p>
            <a:r>
              <a:rPr lang="it-IT" dirty="0"/>
              <a:t>Extension </a:t>
            </a:r>
            <a:r>
              <a:rPr lang="it-IT" dirty="0" err="1"/>
              <a:t>applicable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to Fast-Broadcast and ROFF</a:t>
            </a:r>
          </a:p>
          <a:p>
            <a:pPr lvl="1"/>
            <a:r>
              <a:rPr lang="it-IT" dirty="0"/>
              <a:t>SJ-Fast-Broadcast and SJ-ROFF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431CD58-41CD-4E2E-ADC2-E680245347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2"/>
          <a:stretch/>
        </p:blipFill>
        <p:spPr>
          <a:xfrm>
            <a:off x="918911" y="2177889"/>
            <a:ext cx="5898391" cy="107966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D51749B-9683-4D36-ACDE-9148EA9097B7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16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239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 -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F6B35-E1C3-4B9C-B71E-E3FB9E19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66" y="1562469"/>
            <a:ext cx="4735845" cy="4416640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2EB069A-5A3C-4545-A84B-4B94AEF1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25" y="1562470"/>
            <a:ext cx="4675427" cy="4416640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7734B54C-7178-42CA-8D22-C4363CA9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097" y="908731"/>
            <a:ext cx="1692581" cy="60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Los Angeles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6EE55CB1-223E-4699-AF44-20A6E70FB781}"/>
              </a:ext>
            </a:extLst>
          </p:cNvPr>
          <p:cNvSpPr txBox="1">
            <a:spLocks/>
          </p:cNvSpPr>
          <p:nvPr/>
        </p:nvSpPr>
        <p:spPr>
          <a:xfrm>
            <a:off x="8953130" y="908731"/>
            <a:ext cx="1007521" cy="60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dirty="0" err="1"/>
              <a:t>Padua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6F2B5B5-7A60-4201-8869-CF9D2B680B6D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17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969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 WITH JUNCTIONS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262533"/>
              </p:ext>
            </p:extLst>
          </p:nvPr>
        </p:nvGraphicFramePr>
        <p:xfrm>
          <a:off x="137990" y="1197896"/>
          <a:ext cx="5711699" cy="4799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Number</a:t>
                      </a:r>
                      <a:r>
                        <a:rPr lang="it-IT" sz="1600" b="0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</a:t>
                      </a:r>
                      <a:r>
                        <a:rPr lang="it-IT" sz="1600" b="1" dirty="0" err="1"/>
                        <a:t>junctions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3231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765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517092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Shadowing</a:t>
                      </a:r>
                      <a:r>
                        <a:rPr lang="it-IT" sz="1600" b="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ns3::</a:t>
                      </a:r>
                      <a:r>
                        <a:rPr lang="it-IT" sz="1600" b="0" dirty="0" err="1"/>
                        <a:t>ObstacleShadowing</a:t>
                      </a:r>
                      <a:endParaRPr lang="it-IT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40342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A309F881-730B-474E-897B-2C170A4C343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18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07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4968240"/>
            <a:ext cx="5015785" cy="74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53759" y="5780382"/>
            <a:ext cx="2205957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COVERAGE ↑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8106077" y="5780382"/>
            <a:ext cx="1820808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7B82F0-59BE-4AD7-885C-657FA3F67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"/>
          <a:stretch/>
        </p:blipFill>
        <p:spPr>
          <a:xfrm>
            <a:off x="684057" y="1195148"/>
            <a:ext cx="5554017" cy="4122577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1DC50E1-EB9B-4009-97CB-F1192C479A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2"/>
          <a:stretch/>
        </p:blipFill>
        <p:spPr>
          <a:xfrm>
            <a:off x="6514187" y="1190270"/>
            <a:ext cx="5015785" cy="4170356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DE488102-ECB5-428D-B049-430F27C395D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19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38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CONTENTS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2483CAF-ABEB-49EB-AC19-22F8C7B09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773240"/>
              </p:ext>
            </p:extLst>
          </p:nvPr>
        </p:nvGraphicFramePr>
        <p:xfrm>
          <a:off x="209870" y="999811"/>
          <a:ext cx="11575730" cy="199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D922DDE-45D3-4A4E-8EF2-24BDEE1A3B8C}"/>
              </a:ext>
            </a:extLst>
          </p:cNvPr>
          <p:cNvCxnSpPr>
            <a:cxnSpLocks/>
          </p:cNvCxnSpPr>
          <p:nvPr/>
        </p:nvCxnSpPr>
        <p:spPr>
          <a:xfrm>
            <a:off x="1650292" y="338328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5DFFE6-8617-4240-8AC8-EF307F679BF5}"/>
              </a:ext>
            </a:extLst>
          </p:cNvPr>
          <p:cNvSpPr txBox="1"/>
          <p:nvPr/>
        </p:nvSpPr>
        <p:spPr>
          <a:xfrm>
            <a:off x="1216834" y="3021188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Context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91C60D-7067-434F-BE51-12B82584787D}"/>
              </a:ext>
            </a:extLst>
          </p:cNvPr>
          <p:cNvSpPr txBox="1"/>
          <p:nvPr/>
        </p:nvSpPr>
        <p:spPr>
          <a:xfrm>
            <a:off x="2732353" y="3036350"/>
            <a:ext cx="135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Technologies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B738E2-60D4-4AAA-8DF2-A582F58677D8}"/>
              </a:ext>
            </a:extLst>
          </p:cNvPr>
          <p:cNvSpPr txBox="1"/>
          <p:nvPr/>
        </p:nvSpPr>
        <p:spPr>
          <a:xfrm>
            <a:off x="3463717" y="529095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My </a:t>
            </a:r>
            <a:r>
              <a:rPr lang="it-IT" sz="1600" dirty="0" err="1"/>
              <a:t>contributions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857991-FE87-4AF1-9E3B-DF0EC52BD8D7}"/>
              </a:ext>
            </a:extLst>
          </p:cNvPr>
          <p:cNvSpPr txBox="1"/>
          <p:nvPr/>
        </p:nvSpPr>
        <p:spPr>
          <a:xfrm>
            <a:off x="4678860" y="3036548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Scenarios</a:t>
            </a:r>
            <a:endParaRPr lang="it-IT" sz="1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FB7900-8E14-4DCC-96AD-A5FE9A541028}"/>
              </a:ext>
            </a:extLst>
          </p:cNvPr>
          <p:cNvSpPr txBox="1"/>
          <p:nvPr/>
        </p:nvSpPr>
        <p:spPr>
          <a:xfrm>
            <a:off x="5682876" y="5288843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Metrics</a:t>
            </a:r>
            <a:endParaRPr lang="it-IT" sz="16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EE576EF-DC0F-4036-9C43-58C5FA087C9A}"/>
              </a:ext>
            </a:extLst>
          </p:cNvPr>
          <p:cNvCxnSpPr>
            <a:cxnSpLocks/>
          </p:cNvCxnSpPr>
          <p:nvPr/>
        </p:nvCxnSpPr>
        <p:spPr>
          <a:xfrm>
            <a:off x="3437228" y="336445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7EA4545-09C3-4F36-B78C-6F2510F4AAE6}"/>
              </a:ext>
            </a:extLst>
          </p:cNvPr>
          <p:cNvCxnSpPr>
            <a:cxnSpLocks/>
          </p:cNvCxnSpPr>
          <p:nvPr/>
        </p:nvCxnSpPr>
        <p:spPr>
          <a:xfrm>
            <a:off x="433425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C02727D-24F0-49EA-9F29-C16D4CD5E025}"/>
              </a:ext>
            </a:extLst>
          </p:cNvPr>
          <p:cNvCxnSpPr>
            <a:cxnSpLocks/>
          </p:cNvCxnSpPr>
          <p:nvPr/>
        </p:nvCxnSpPr>
        <p:spPr>
          <a:xfrm>
            <a:off x="5199270" y="337684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114F4F9-BF9D-4857-80CB-B197C82D504F}"/>
              </a:ext>
            </a:extLst>
          </p:cNvPr>
          <p:cNvCxnSpPr>
            <a:cxnSpLocks/>
          </p:cNvCxnSpPr>
          <p:nvPr/>
        </p:nvCxnSpPr>
        <p:spPr>
          <a:xfrm>
            <a:off x="6132600" y="44931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875A80-B798-4006-82EE-2F70EC95D373}"/>
              </a:ext>
            </a:extLst>
          </p:cNvPr>
          <p:cNvSpPr txBox="1"/>
          <p:nvPr/>
        </p:nvSpPr>
        <p:spPr>
          <a:xfrm>
            <a:off x="6157550" y="3035866"/>
            <a:ext cx="1783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results</a:t>
            </a:r>
            <a:endParaRPr lang="it-IT" sz="1600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777466B-FAC3-41DA-B004-BB245B0B7FA2}"/>
              </a:ext>
            </a:extLst>
          </p:cNvPr>
          <p:cNvCxnSpPr>
            <a:cxnSpLocks/>
          </p:cNvCxnSpPr>
          <p:nvPr/>
        </p:nvCxnSpPr>
        <p:spPr>
          <a:xfrm>
            <a:off x="7041606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CA2F096-A814-44F6-B3E6-084DD69E4088}"/>
              </a:ext>
            </a:extLst>
          </p:cNvPr>
          <p:cNvSpPr txBox="1"/>
          <p:nvPr/>
        </p:nvSpPr>
        <p:spPr>
          <a:xfrm>
            <a:off x="6866926" y="5290581"/>
            <a:ext cx="209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Algorithm</a:t>
            </a:r>
            <a:r>
              <a:rPr lang="it-IT" sz="1600" dirty="0"/>
              <a:t> extensions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FD070186-121F-4E4D-941D-8CA09442BF3B}"/>
              </a:ext>
            </a:extLst>
          </p:cNvPr>
          <p:cNvCxnSpPr>
            <a:cxnSpLocks/>
          </p:cNvCxnSpPr>
          <p:nvPr/>
        </p:nvCxnSpPr>
        <p:spPr>
          <a:xfrm>
            <a:off x="791864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F79F61E-B966-4DC9-BAB0-172BFA1F1F31}"/>
              </a:ext>
            </a:extLst>
          </p:cNvPr>
          <p:cNvSpPr txBox="1"/>
          <p:nvPr/>
        </p:nvSpPr>
        <p:spPr>
          <a:xfrm>
            <a:off x="7837983" y="3037004"/>
            <a:ext cx="2030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Extension </a:t>
            </a:r>
            <a:r>
              <a:rPr lang="it-IT" sz="1600" dirty="0" err="1"/>
              <a:t>evaluation</a:t>
            </a:r>
            <a:endParaRPr lang="it-IT" sz="1600" dirty="0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6DD1281C-5840-43FC-8878-97053A9A7AC5}"/>
              </a:ext>
            </a:extLst>
          </p:cNvPr>
          <p:cNvCxnSpPr>
            <a:cxnSpLocks/>
          </p:cNvCxnSpPr>
          <p:nvPr/>
        </p:nvCxnSpPr>
        <p:spPr>
          <a:xfrm>
            <a:off x="8845760" y="3365113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190DC9F-FE76-417D-82B4-6DCE7D5BC17E}"/>
              </a:ext>
            </a:extLst>
          </p:cNvPr>
          <p:cNvSpPr txBox="1"/>
          <p:nvPr/>
        </p:nvSpPr>
        <p:spPr>
          <a:xfrm>
            <a:off x="9151762" y="5288843"/>
            <a:ext cx="1265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Conclusions</a:t>
            </a:r>
            <a:endParaRPr lang="it-IT" sz="1600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3E30F5F-53F2-4324-9B53-CEE95E519113}"/>
              </a:ext>
            </a:extLst>
          </p:cNvPr>
          <p:cNvCxnSpPr>
            <a:cxnSpLocks/>
          </p:cNvCxnSpPr>
          <p:nvPr/>
        </p:nvCxnSpPr>
        <p:spPr>
          <a:xfrm>
            <a:off x="9788700" y="449346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D4BF4D8-58FB-4EAC-9EB0-3BCCE860DC26}"/>
              </a:ext>
            </a:extLst>
          </p:cNvPr>
          <p:cNvCxnSpPr>
            <a:cxnSpLocks/>
            <a:stCxn id="23" idx="6"/>
            <a:endCxn id="37" idx="6"/>
          </p:cNvCxnSpPr>
          <p:nvPr/>
        </p:nvCxnSpPr>
        <p:spPr>
          <a:xfrm flipV="1">
            <a:off x="845650" y="4318532"/>
            <a:ext cx="10989033" cy="224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nettore 22">
            <a:extLst>
              <a:ext uri="{FF2B5EF4-FFF2-40B4-BE49-F238E27FC236}">
                <a16:creationId xmlns:a16="http://schemas.microsoft.com/office/drawing/2014/main" id="{D00F6ACB-DA05-4C48-AE1C-A08BCA2EA83E}"/>
              </a:ext>
            </a:extLst>
          </p:cNvPr>
          <p:cNvSpPr/>
          <p:nvPr/>
        </p:nvSpPr>
        <p:spPr>
          <a:xfrm>
            <a:off x="522816" y="4179549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onnettore 23">
            <a:extLst>
              <a:ext uri="{FF2B5EF4-FFF2-40B4-BE49-F238E27FC236}">
                <a16:creationId xmlns:a16="http://schemas.microsoft.com/office/drawing/2014/main" id="{A8C9C63B-ECA9-4814-BE22-5C6B2ECC785A}"/>
              </a:ext>
            </a:extLst>
          </p:cNvPr>
          <p:cNvSpPr/>
          <p:nvPr/>
        </p:nvSpPr>
        <p:spPr>
          <a:xfrm>
            <a:off x="2372558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onnettore 24">
            <a:extLst>
              <a:ext uri="{FF2B5EF4-FFF2-40B4-BE49-F238E27FC236}">
                <a16:creationId xmlns:a16="http://schemas.microsoft.com/office/drawing/2014/main" id="{B0A80728-A6E6-44BC-AC56-71C242141A29}"/>
              </a:ext>
            </a:extLst>
          </p:cNvPr>
          <p:cNvSpPr/>
          <p:nvPr/>
        </p:nvSpPr>
        <p:spPr>
          <a:xfrm>
            <a:off x="3275811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onnettore 25">
            <a:extLst>
              <a:ext uri="{FF2B5EF4-FFF2-40B4-BE49-F238E27FC236}">
                <a16:creationId xmlns:a16="http://schemas.microsoft.com/office/drawing/2014/main" id="{5573F65A-AF6E-4E47-948F-CAB98EC096F7}"/>
              </a:ext>
            </a:extLst>
          </p:cNvPr>
          <p:cNvSpPr/>
          <p:nvPr/>
        </p:nvSpPr>
        <p:spPr>
          <a:xfrm>
            <a:off x="4172842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onnettore 26">
            <a:extLst>
              <a:ext uri="{FF2B5EF4-FFF2-40B4-BE49-F238E27FC236}">
                <a16:creationId xmlns:a16="http://schemas.microsoft.com/office/drawing/2014/main" id="{503AD5B8-A5AE-4309-B8C2-8205013C3415}"/>
              </a:ext>
            </a:extLst>
          </p:cNvPr>
          <p:cNvSpPr/>
          <p:nvPr/>
        </p:nvSpPr>
        <p:spPr>
          <a:xfrm>
            <a:off x="5042624" y="417034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>
            <a:extLst>
              <a:ext uri="{FF2B5EF4-FFF2-40B4-BE49-F238E27FC236}">
                <a16:creationId xmlns:a16="http://schemas.microsoft.com/office/drawing/2014/main" id="{79F06DAC-661D-41B8-934B-A03C35A1865C}"/>
              </a:ext>
            </a:extLst>
          </p:cNvPr>
          <p:cNvSpPr/>
          <p:nvPr/>
        </p:nvSpPr>
        <p:spPr>
          <a:xfrm>
            <a:off x="5974305" y="417187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onnettore 28">
            <a:extLst>
              <a:ext uri="{FF2B5EF4-FFF2-40B4-BE49-F238E27FC236}">
                <a16:creationId xmlns:a16="http://schemas.microsoft.com/office/drawing/2014/main" id="{02834477-558D-49F8-B118-E671128A809D}"/>
              </a:ext>
            </a:extLst>
          </p:cNvPr>
          <p:cNvSpPr/>
          <p:nvPr/>
        </p:nvSpPr>
        <p:spPr>
          <a:xfrm>
            <a:off x="6880872" y="416139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onnettore 29">
            <a:extLst>
              <a:ext uri="{FF2B5EF4-FFF2-40B4-BE49-F238E27FC236}">
                <a16:creationId xmlns:a16="http://schemas.microsoft.com/office/drawing/2014/main" id="{CF5A138E-AF70-4353-808A-2DE180D37715}"/>
              </a:ext>
            </a:extLst>
          </p:cNvPr>
          <p:cNvSpPr/>
          <p:nvPr/>
        </p:nvSpPr>
        <p:spPr>
          <a:xfrm>
            <a:off x="7754030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onnettore 30">
            <a:extLst>
              <a:ext uri="{FF2B5EF4-FFF2-40B4-BE49-F238E27FC236}">
                <a16:creationId xmlns:a16="http://schemas.microsoft.com/office/drawing/2014/main" id="{0FE88431-6BBF-4B44-88FC-6A1E4AF86340}"/>
              </a:ext>
            </a:extLst>
          </p:cNvPr>
          <p:cNvSpPr/>
          <p:nvPr/>
        </p:nvSpPr>
        <p:spPr>
          <a:xfrm>
            <a:off x="8658422" y="415579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onnettore 31">
            <a:extLst>
              <a:ext uri="{FF2B5EF4-FFF2-40B4-BE49-F238E27FC236}">
                <a16:creationId xmlns:a16="http://schemas.microsoft.com/office/drawing/2014/main" id="{A8D0B292-D97F-4F9B-BBBC-DF5E5A60BDF6}"/>
              </a:ext>
            </a:extLst>
          </p:cNvPr>
          <p:cNvSpPr/>
          <p:nvPr/>
        </p:nvSpPr>
        <p:spPr>
          <a:xfrm>
            <a:off x="9622884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C109049-FCBD-4D50-AA0F-85D375B86D4E}"/>
              </a:ext>
            </a:extLst>
          </p:cNvPr>
          <p:cNvSpPr txBox="1"/>
          <p:nvPr/>
        </p:nvSpPr>
        <p:spPr>
          <a:xfrm>
            <a:off x="1759394" y="5296574"/>
            <a:ext cx="1526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State of the art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54D3DC7-EAD9-468C-939E-DBD1672EAA52}"/>
              </a:ext>
            </a:extLst>
          </p:cNvPr>
          <p:cNvCxnSpPr>
            <a:cxnSpLocks/>
          </p:cNvCxnSpPr>
          <p:nvPr/>
        </p:nvCxnSpPr>
        <p:spPr>
          <a:xfrm>
            <a:off x="2543547" y="448326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nettore 34">
            <a:extLst>
              <a:ext uri="{FF2B5EF4-FFF2-40B4-BE49-F238E27FC236}">
                <a16:creationId xmlns:a16="http://schemas.microsoft.com/office/drawing/2014/main" id="{B39664F8-9884-4E57-AE57-E738F69F45D8}"/>
              </a:ext>
            </a:extLst>
          </p:cNvPr>
          <p:cNvSpPr/>
          <p:nvPr/>
        </p:nvSpPr>
        <p:spPr>
          <a:xfrm>
            <a:off x="1493592" y="417806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onnettore 35">
            <a:extLst>
              <a:ext uri="{FF2B5EF4-FFF2-40B4-BE49-F238E27FC236}">
                <a16:creationId xmlns:a16="http://schemas.microsoft.com/office/drawing/2014/main" id="{9DE76C54-3E60-42F1-B59A-962A9FB920B5}"/>
              </a:ext>
            </a:extLst>
          </p:cNvPr>
          <p:cNvSpPr/>
          <p:nvPr/>
        </p:nvSpPr>
        <p:spPr>
          <a:xfrm>
            <a:off x="10549995" y="4139927"/>
            <a:ext cx="322834" cy="322834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onnettore 36">
            <a:extLst>
              <a:ext uri="{FF2B5EF4-FFF2-40B4-BE49-F238E27FC236}">
                <a16:creationId xmlns:a16="http://schemas.microsoft.com/office/drawing/2014/main" id="{0D05DC93-ABDE-4252-8B11-342F2E73E45D}"/>
              </a:ext>
            </a:extLst>
          </p:cNvPr>
          <p:cNvSpPr/>
          <p:nvPr/>
        </p:nvSpPr>
        <p:spPr>
          <a:xfrm>
            <a:off x="11511849" y="4157115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63C273C-0384-4469-AB0C-7059903CD278}"/>
              </a:ext>
            </a:extLst>
          </p:cNvPr>
          <p:cNvSpPr txBox="1"/>
          <p:nvPr/>
        </p:nvSpPr>
        <p:spPr>
          <a:xfrm>
            <a:off x="10033074" y="3027359"/>
            <a:ext cx="1348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Future works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A28C7BF0-CEEC-4286-A521-02055EE4A2EB}"/>
              </a:ext>
            </a:extLst>
          </p:cNvPr>
          <p:cNvCxnSpPr>
            <a:cxnSpLocks/>
          </p:cNvCxnSpPr>
          <p:nvPr/>
        </p:nvCxnSpPr>
        <p:spPr>
          <a:xfrm>
            <a:off x="10699636" y="3355468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C89BA110-EA73-410B-95AD-4216591C6C8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6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514568" y="5298642"/>
            <a:ext cx="5682046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REDUNDANCY ↓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11" name="Immagine 10" descr="Immagine che contiene screenshot, testo&#10;&#10;Descrizione generata automaticamente">
            <a:extLst>
              <a:ext uri="{FF2B5EF4-FFF2-40B4-BE49-F238E27FC236}">
                <a16:creationId xmlns:a16="http://schemas.microsoft.com/office/drawing/2014/main" id="{D1D668D4-15D5-4575-99F0-AE6807A19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" y="1166402"/>
            <a:ext cx="5682046" cy="41771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A3E423-07F3-4781-B4A0-92FD78887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66403"/>
            <a:ext cx="4934236" cy="4157418"/>
          </a:xfrm>
          <a:prstGeom prst="rect">
            <a:avLst/>
          </a:prstGeom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5A315ECA-3D34-48B1-A0B4-D90CB003040E}"/>
              </a:ext>
            </a:extLst>
          </p:cNvPr>
          <p:cNvSpPr txBox="1">
            <a:spLocks/>
          </p:cNvSpPr>
          <p:nvPr/>
        </p:nvSpPr>
        <p:spPr>
          <a:xfrm>
            <a:off x="2252612" y="5780382"/>
            <a:ext cx="2205957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E3942873-FB29-4917-BD08-CF0AFD411226}"/>
              </a:ext>
            </a:extLst>
          </p:cNvPr>
          <p:cNvSpPr txBox="1">
            <a:spLocks/>
          </p:cNvSpPr>
          <p:nvPr/>
        </p:nvSpPr>
        <p:spPr>
          <a:xfrm>
            <a:off x="8106077" y="5780382"/>
            <a:ext cx="1820808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A1BA0F8-E5F1-4A1E-91DC-FDF6449321A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20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869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48FAC01B-5D59-4DC8-B51D-5B6C8940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24" y="948166"/>
            <a:ext cx="6727054" cy="496166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282E87-CCC1-4A24-B5F8-6DDBBAC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b="1" dirty="0"/>
              <a:t>No buildings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8AACF27-7AC7-40C3-91D5-1C8D838BEE6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102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4" name="Immagine 3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FC99EAEA-315B-4906-B352-A515139E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923988"/>
            <a:ext cx="6727054" cy="499423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7FA7AE9-90EB-4B47-A312-2E825637B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b="1" dirty="0"/>
              <a:t>Buildings with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heights</a:t>
            </a:r>
            <a:endParaRPr lang="it-IT" b="1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E13052C-BB06-4550-A894-A47F2A9607D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0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7368BF-6424-4991-869B-136972FA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65" y="933514"/>
            <a:ext cx="6709071" cy="496508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dirty="0"/>
              <a:t>Buildings with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heights</a:t>
            </a:r>
            <a:endParaRPr lang="it-IT" dirty="0"/>
          </a:p>
          <a:p>
            <a:pPr lvl="1"/>
            <a:r>
              <a:rPr lang="it-IT" b="1" dirty="0" err="1"/>
              <a:t>Very</a:t>
            </a:r>
            <a:r>
              <a:rPr lang="it-IT" b="1" dirty="0"/>
              <a:t> </a:t>
            </a:r>
            <a:r>
              <a:rPr lang="it-IT" b="1" dirty="0" err="1"/>
              <a:t>tall</a:t>
            </a:r>
            <a:r>
              <a:rPr lang="it-IT" b="1" dirty="0"/>
              <a:t> buildings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0DCA6C5-2A35-4C85-AE0B-7EC6008D401B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532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E405134E-9427-4A66-8CF2-A81F6B8083DE}"/>
              </a:ext>
            </a:extLst>
          </p:cNvPr>
          <p:cNvSpPr/>
          <p:nvPr/>
        </p:nvSpPr>
        <p:spPr>
          <a:xfrm>
            <a:off x="8281682" y="4607560"/>
            <a:ext cx="3639740" cy="430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LOS ANGELES – COVERAGE ↑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70DE7D-1D66-4049-8B82-0F6DD022A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3" y="1555073"/>
            <a:ext cx="4128668" cy="307167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7B3C937-670F-4B3E-BC2A-108C7B711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56" y="1555073"/>
            <a:ext cx="3647609" cy="307167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3150140-F376-44B9-83E9-8EA0A1C51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550" y="1555074"/>
            <a:ext cx="3633047" cy="3071672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3623ABC-D7AF-4A8B-8E84-882529863DD9}"/>
              </a:ext>
            </a:extLst>
          </p:cNvPr>
          <p:cNvSpPr/>
          <p:nvPr/>
        </p:nvSpPr>
        <p:spPr>
          <a:xfrm>
            <a:off x="269403" y="4626745"/>
            <a:ext cx="4128668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629EEE7A-C77F-4BC8-8572-FED19BFD2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10" y="4742080"/>
            <a:ext cx="863331" cy="126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69D0AD4-2F90-4070-B4E9-914F553DC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58" y="4744141"/>
            <a:ext cx="906707" cy="126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6EC9C73-DB05-40A5-B6DB-EF3FB9B7CF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42" y="4744141"/>
            <a:ext cx="899126" cy="12600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4F8F6920-129A-4E57-AD0E-77CC7878C1E8}"/>
              </a:ext>
            </a:extLst>
          </p:cNvPr>
          <p:cNvSpPr/>
          <p:nvPr/>
        </p:nvSpPr>
        <p:spPr>
          <a:xfrm>
            <a:off x="4573357" y="4626745"/>
            <a:ext cx="3639740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1AB3AF0-8474-460D-8FD5-B81DF65DE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81" y="4743624"/>
            <a:ext cx="935459" cy="1260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37E9DAB-55C9-4FF1-BFF2-9942F6221A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848" y="4742080"/>
            <a:ext cx="923584" cy="126000"/>
          </a:xfrm>
          <a:prstGeom prst="rect">
            <a:avLst/>
          </a:prstGeom>
        </p:spPr>
      </p:pic>
      <p:pic>
        <p:nvPicPr>
          <p:cNvPr id="19" name="Immagine 18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1B4161B7-E872-45FB-BD19-7CE3A97046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876" y="4745170"/>
            <a:ext cx="926097" cy="12600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BE5FDF8E-E55B-49B4-99BB-B6FB2434BF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616" y="4742527"/>
            <a:ext cx="924614" cy="125553"/>
          </a:xfrm>
          <a:prstGeom prst="rect">
            <a:avLst/>
          </a:prstGeom>
        </p:spPr>
      </p:pic>
      <p:pic>
        <p:nvPicPr>
          <p:cNvPr id="29" name="Immagine 28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7920719D-591B-4B3A-B281-E3F1158CDF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20" y="4741821"/>
            <a:ext cx="935459" cy="12872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E3175E42-CC0F-48D1-9CA7-C63A226396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588" y="4748239"/>
            <a:ext cx="929095" cy="125553"/>
          </a:xfrm>
          <a:prstGeom prst="rect">
            <a:avLst/>
          </a:prstGeom>
        </p:spPr>
      </p:pic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7F6A7298-EE87-4CE1-B92A-C9EAC9CB8DCF}"/>
              </a:ext>
            </a:extLst>
          </p:cNvPr>
          <p:cNvSpPr txBox="1">
            <a:spLocks/>
          </p:cNvSpPr>
          <p:nvPr/>
        </p:nvSpPr>
        <p:spPr>
          <a:xfrm>
            <a:off x="1235415" y="5350722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BC906034-2554-4C63-B480-9D455726ABDC}"/>
              </a:ext>
            </a:extLst>
          </p:cNvPr>
          <p:cNvSpPr txBox="1">
            <a:spLocks/>
          </p:cNvSpPr>
          <p:nvPr/>
        </p:nvSpPr>
        <p:spPr>
          <a:xfrm>
            <a:off x="4961996" y="5350461"/>
            <a:ext cx="2862462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Real </a:t>
            </a:r>
            <a:r>
              <a:rPr lang="it-IT" sz="2000" dirty="0" err="1"/>
              <a:t>height</a:t>
            </a:r>
            <a:r>
              <a:rPr lang="it-IT" sz="2000" dirty="0"/>
              <a:t> buildings</a:t>
            </a:r>
          </a:p>
        </p:txBody>
      </p: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B9240775-BA10-4007-9EC4-DA9282EB1DC5}"/>
              </a:ext>
            </a:extLst>
          </p:cNvPr>
          <p:cNvSpPr txBox="1">
            <a:spLocks/>
          </p:cNvSpPr>
          <p:nvPr/>
        </p:nvSpPr>
        <p:spPr>
          <a:xfrm>
            <a:off x="9066827" y="5350461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Very</a:t>
            </a:r>
            <a:r>
              <a:rPr lang="it-IT" sz="2000" dirty="0"/>
              <a:t> </a:t>
            </a:r>
            <a:r>
              <a:rPr lang="it-IT" sz="2000" dirty="0" err="1"/>
              <a:t>tall</a:t>
            </a:r>
            <a:r>
              <a:rPr lang="it-IT" sz="2000" dirty="0"/>
              <a:t> buildings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4D15FA4-003B-4DAF-8270-368443215B0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089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CONCLUSIONS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20" y="1008339"/>
            <a:ext cx="11018765" cy="3580905"/>
          </a:xfrm>
        </p:spPr>
        <p:txBody>
          <a:bodyPr>
            <a:normAutofit/>
          </a:bodyPr>
          <a:lstStyle/>
          <a:p>
            <a:r>
              <a:rPr lang="it-IT" dirty="0"/>
              <a:t>ROFF </a:t>
            </a:r>
            <a:r>
              <a:rPr lang="it-IT" dirty="0" err="1"/>
              <a:t>introduces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smaller</a:t>
            </a:r>
            <a:r>
              <a:rPr lang="it-IT" dirty="0"/>
              <a:t> end-to-end delay </a:t>
            </a:r>
            <a:r>
              <a:rPr lang="it-IT" dirty="0" err="1"/>
              <a:t>than</a:t>
            </a:r>
            <a:r>
              <a:rPr lang="it-IT" dirty="0"/>
              <a:t> Fast-Broadcast</a:t>
            </a:r>
          </a:p>
          <a:p>
            <a:pPr lvl="1"/>
            <a:r>
              <a:rPr lang="it-IT" dirty="0"/>
              <a:t>Greater </a:t>
            </a:r>
            <a:r>
              <a:rPr lang="it-IT" dirty="0" err="1"/>
              <a:t>redundancy</a:t>
            </a:r>
            <a:endParaRPr lang="it-IT" dirty="0"/>
          </a:p>
          <a:p>
            <a:pPr lvl="1"/>
            <a:r>
              <a:rPr lang="it-IT" dirty="0" err="1"/>
              <a:t>Determinism</a:t>
            </a:r>
            <a:r>
              <a:rPr lang="it-IT" dirty="0"/>
              <a:t> and </a:t>
            </a:r>
            <a:r>
              <a:rPr lang="it-IT" dirty="0" err="1"/>
              <a:t>collisions</a:t>
            </a:r>
            <a:endParaRPr lang="it-IT" dirty="0"/>
          </a:p>
          <a:p>
            <a:pPr lvl="1"/>
            <a:r>
              <a:rPr lang="it-IT" dirty="0"/>
              <a:t>High </a:t>
            </a:r>
            <a:r>
              <a:rPr lang="it-IT" dirty="0" err="1"/>
              <a:t>number</a:t>
            </a:r>
            <a:r>
              <a:rPr lang="it-IT" dirty="0"/>
              <a:t> of Hello </a:t>
            </a:r>
            <a:r>
              <a:rPr lang="it-IT" dirty="0" err="1"/>
              <a:t>Messages</a:t>
            </a:r>
            <a:endParaRPr lang="it-IT" dirty="0"/>
          </a:p>
          <a:p>
            <a:r>
              <a:rPr lang="it-IT" dirty="0"/>
              <a:t>SJ-Fast-Broadcast and SJ-ROFF </a:t>
            </a:r>
            <a:r>
              <a:rPr lang="it-IT" dirty="0" err="1"/>
              <a:t>improve</a:t>
            </a:r>
            <a:r>
              <a:rPr lang="it-IT" dirty="0"/>
              <a:t> coverage </a:t>
            </a:r>
            <a:r>
              <a:rPr lang="it-IT" dirty="0" err="1"/>
              <a:t>greatly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At the cost of more </a:t>
            </a:r>
            <a:r>
              <a:rPr lang="it-IT" dirty="0" err="1"/>
              <a:t>retransmissions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algorithms</a:t>
            </a:r>
            <a:r>
              <a:rPr lang="it-IT" dirty="0"/>
              <a:t> work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in mixed 3D </a:t>
            </a:r>
            <a:r>
              <a:rPr lang="it-IT" dirty="0" err="1"/>
              <a:t>scenarios</a:t>
            </a:r>
            <a:endParaRPr lang="it-IT" dirty="0"/>
          </a:p>
          <a:p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3E80E9-C58B-45CA-8FB7-764EF3C4C279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82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FUTURE WORKS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4563" y="1041895"/>
            <a:ext cx="8981756" cy="4867938"/>
          </a:xfrm>
        </p:spPr>
        <p:txBody>
          <a:bodyPr>
            <a:normAutofit/>
          </a:bodyPr>
          <a:lstStyle/>
          <a:p>
            <a:r>
              <a:rPr lang="it-IT" dirty="0"/>
              <a:t>Dynamic </a:t>
            </a:r>
            <a:r>
              <a:rPr lang="it-IT" dirty="0" err="1"/>
              <a:t>lower</a:t>
            </a:r>
            <a:r>
              <a:rPr lang="it-IT" dirty="0"/>
              <a:t> and </a:t>
            </a:r>
            <a:r>
              <a:rPr lang="it-IT" dirty="0" err="1"/>
              <a:t>upper</a:t>
            </a:r>
            <a:r>
              <a:rPr lang="it-IT" dirty="0"/>
              <a:t> bounds for Fast-</a:t>
            </a:r>
            <a:r>
              <a:rPr lang="it-IT" dirty="0" err="1"/>
              <a:t>Broadcast’s</a:t>
            </a:r>
            <a:br>
              <a:rPr lang="it-IT" dirty="0"/>
            </a:br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calculation</a:t>
            </a:r>
            <a:endParaRPr lang="it-IT" dirty="0"/>
          </a:p>
          <a:p>
            <a:pPr lvl="1"/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density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Junction </a:t>
            </a:r>
            <a:r>
              <a:rPr lang="it-IT" dirty="0" err="1"/>
              <a:t>identification</a:t>
            </a:r>
            <a:r>
              <a:rPr lang="it-IT" dirty="0"/>
              <a:t> backup mode</a:t>
            </a:r>
          </a:p>
          <a:p>
            <a:pPr lvl="1"/>
            <a:r>
              <a:rPr lang="it-IT" dirty="0" err="1"/>
              <a:t>Reliance</a:t>
            </a:r>
            <a:r>
              <a:rPr lang="it-IT" dirty="0"/>
              <a:t> on GPS</a:t>
            </a:r>
          </a:p>
          <a:p>
            <a:pPr lvl="1"/>
            <a:r>
              <a:rPr lang="it-IT" dirty="0"/>
              <a:t>Compute angle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messages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/>
              <a:t>Evaluation in more </a:t>
            </a:r>
            <a:r>
              <a:rPr lang="it-IT" dirty="0" err="1"/>
              <a:t>widespread</a:t>
            </a:r>
            <a:r>
              <a:rPr lang="it-IT" dirty="0"/>
              <a:t> </a:t>
            </a:r>
            <a:r>
              <a:rPr lang="it-IT" dirty="0" err="1"/>
              <a:t>FANETs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pic>
        <p:nvPicPr>
          <p:cNvPr id="8" name="Elemento grafico 7" descr="Evidenziatore">
            <a:extLst>
              <a:ext uri="{FF2B5EF4-FFF2-40B4-BE49-F238E27FC236}">
                <a16:creationId xmlns:a16="http://schemas.microsoft.com/office/drawing/2014/main" id="{00203F7B-F45F-4AB0-864E-7F364CCB0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499" y="2960658"/>
            <a:ext cx="1325561" cy="1325561"/>
          </a:xfrm>
          <a:prstGeom prst="rect">
            <a:avLst/>
          </a:prstGeom>
        </p:spPr>
      </p:pic>
      <p:pic>
        <p:nvPicPr>
          <p:cNvPr id="11" name="Immagine 10" descr="Immagine che contiene esterni, musica, nero&#10;&#10;Descrizione generata automaticamente">
            <a:extLst>
              <a:ext uri="{FF2B5EF4-FFF2-40B4-BE49-F238E27FC236}">
                <a16:creationId xmlns:a16="http://schemas.microsoft.com/office/drawing/2014/main" id="{0507ECD7-DB8F-4DBD-B399-EA2C426E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8" y="4720253"/>
            <a:ext cx="1958271" cy="1004746"/>
          </a:xfrm>
          <a:prstGeom prst="rect">
            <a:avLst/>
          </a:prstGeom>
        </p:spPr>
      </p:pic>
      <p:pic>
        <p:nvPicPr>
          <p:cNvPr id="3" name="Elemento grafico 2" descr="Ripeti">
            <a:extLst>
              <a:ext uri="{FF2B5EF4-FFF2-40B4-BE49-F238E27FC236}">
                <a16:creationId xmlns:a16="http://schemas.microsoft.com/office/drawing/2014/main" id="{F22AB048-0232-466B-BEE9-86D300690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504" y="1133001"/>
            <a:ext cx="1219552" cy="121955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719BC93D-B60A-4F15-9C91-DE0D5AE14CD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327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10017760" cy="543359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turn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Alert</a:t>
            </a:r>
            <a:r>
              <a:rPr lang="it-IT" dirty="0"/>
              <a:t> Message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neighbors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participate</a:t>
            </a:r>
            <a:r>
              <a:rPr lang="it-IT" dirty="0"/>
              <a:t> in </a:t>
            </a:r>
            <a:r>
              <a:rPr lang="it-IT" dirty="0" err="1"/>
              <a:t>contention</a:t>
            </a:r>
            <a:r>
              <a:rPr lang="it-IT" dirty="0"/>
              <a:t> to broadcast </a:t>
            </a:r>
            <a:r>
              <a:rPr lang="it-IT" dirty="0" err="1"/>
              <a:t>it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farther</a:t>
            </a:r>
            <a:r>
              <a:rPr lang="it-IT" dirty="0"/>
              <a:t> from </a:t>
            </a:r>
            <a:r>
              <a:rPr lang="it-IT" dirty="0" err="1"/>
              <a:t>sender</a:t>
            </a:r>
            <a:r>
              <a:rPr lang="it-IT" dirty="0"/>
              <a:t> </a:t>
            </a:r>
            <a:r>
              <a:rPr lang="it-IT" dirty="0" err="1"/>
              <a:t>wait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time </a:t>
            </a:r>
            <a:r>
              <a:rPr lang="it-IT" dirty="0" err="1"/>
              <a:t>before</a:t>
            </a:r>
            <a:r>
              <a:rPr lang="it-IT" dirty="0"/>
              <a:t> broadcast 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depends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8935" y="433940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013" y="2782980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95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2"/>
            <a:ext cx="10057660" cy="5340473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differentiation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unique</a:t>
            </a:r>
            <a:r>
              <a:rPr lang="it-IT" b="1" dirty="0"/>
              <a:t> forwarding </a:t>
            </a:r>
            <a:r>
              <a:rPr lang="it-IT" b="1" dirty="0" err="1"/>
              <a:t>priority</a:t>
            </a:r>
            <a:endParaRPr lang="it-IT" b="1" dirty="0"/>
          </a:p>
          <a:p>
            <a:pPr lvl="1"/>
            <a:r>
              <a:rPr lang="it-IT" dirty="0" err="1"/>
              <a:t>Vehicles</a:t>
            </a:r>
            <a:r>
              <a:rPr lang="it-IT" dirty="0"/>
              <a:t> estimate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priority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High </a:t>
            </a:r>
            <a:r>
              <a:rPr lang="it-IT" dirty="0" err="1"/>
              <a:t>priority</a:t>
            </a:r>
            <a:r>
              <a:rPr lang="it-IT" dirty="0"/>
              <a:t> = low </a:t>
            </a:r>
            <a:r>
              <a:rPr lang="it-IT" dirty="0" err="1"/>
              <a:t>waiting</a:t>
            </a:r>
            <a:r>
              <a:rPr lang="it-IT" dirty="0"/>
              <a:t> time</a:t>
            </a:r>
          </a:p>
          <a:p>
            <a:pPr lvl="1"/>
            <a:r>
              <a:rPr lang="it-IT" b="1" dirty="0"/>
              <a:t>No </a:t>
            </a:r>
            <a:r>
              <a:rPr lang="it-IT" b="1" dirty="0" err="1"/>
              <a:t>direct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b="1" dirty="0"/>
              <a:t> </a:t>
            </a:r>
            <a:r>
              <a:rPr lang="it-IT" dirty="0"/>
              <a:t>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126" y="433106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490" y="2810152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37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/>
        </p:nvGraphicFramePr>
        <p:xfrm>
          <a:off x="531676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246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4981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246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6320160" y="1174077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Total delivery ratio</a:t>
            </a:r>
          </a:p>
          <a:p>
            <a:pPr lvl="1"/>
            <a:r>
              <a:rPr lang="it-IT" dirty="0"/>
              <a:t>Total delivery ratio on </a:t>
            </a:r>
            <a:r>
              <a:rPr lang="it-IT" dirty="0" err="1"/>
              <a:t>circumference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hops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slots</a:t>
            </a:r>
          </a:p>
          <a:p>
            <a:pPr lvl="1"/>
            <a:r>
              <a:rPr lang="it-IT" dirty="0"/>
              <a:t>Forwarding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number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27AA4FD6-FBE6-4389-88DA-ADC6E49EB5ED}"/>
              </a:ext>
            </a:extLst>
          </p:cNvPr>
          <p:cNvSpPr txBox="1">
            <a:spLocks/>
          </p:cNvSpPr>
          <p:nvPr/>
        </p:nvSpPr>
        <p:spPr>
          <a:xfrm>
            <a:off x="10094754" y="103028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2CF0C9BF-EC36-4028-8032-14D86F2F9B25}"/>
              </a:ext>
            </a:extLst>
          </p:cNvPr>
          <p:cNvSpPr txBox="1">
            <a:spLocks/>
          </p:cNvSpPr>
          <p:nvPr/>
        </p:nvSpPr>
        <p:spPr>
          <a:xfrm>
            <a:off x="10922820" y="1907665"/>
            <a:ext cx="114753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Coverage</a:t>
            </a:r>
          </a:p>
          <a:p>
            <a:pPr lvl="1"/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C626CD3B-31F4-4E63-8E55-2070A89C7D4A}"/>
              </a:ext>
            </a:extLst>
          </p:cNvPr>
          <p:cNvSpPr txBox="1">
            <a:spLocks/>
          </p:cNvSpPr>
          <p:nvPr/>
        </p:nvSpPr>
        <p:spPr>
          <a:xfrm>
            <a:off x="9027146" y="2790675"/>
            <a:ext cx="2326654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End-to-end delay</a:t>
            </a:r>
          </a:p>
          <a:p>
            <a:pPr lvl="1"/>
            <a:endParaRPr lang="it-IT" dirty="0"/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62021C2A-345C-4EA3-829C-8D5B070CF134}"/>
              </a:ext>
            </a:extLst>
          </p:cNvPr>
          <p:cNvSpPr txBox="1">
            <a:spLocks/>
          </p:cNvSpPr>
          <p:nvPr/>
        </p:nvSpPr>
        <p:spPr>
          <a:xfrm>
            <a:off x="9077149" y="3038702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48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311E663-AF97-44CA-A162-4ACF8ECB9FDE}"/>
              </a:ext>
            </a:extLst>
          </p:cNvPr>
          <p:cNvSpPr txBox="1">
            <a:spLocks/>
          </p:cNvSpPr>
          <p:nvPr/>
        </p:nvSpPr>
        <p:spPr>
          <a:xfrm>
            <a:off x="9790347" y="3454308"/>
            <a:ext cx="192919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Redundancy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251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CONTEXT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F159DC5-6D55-4A47-88BA-B6AE5BE6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53" y="1387211"/>
            <a:ext cx="6117720" cy="4083578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53" y="1262851"/>
            <a:ext cx="5257800" cy="4330229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Vehicular</a:t>
            </a:r>
            <a:r>
              <a:rPr lang="it-IT" dirty="0"/>
              <a:t> and Flying Ad-Hoc Networks (</a:t>
            </a:r>
            <a:r>
              <a:rPr lang="it-IT" dirty="0" err="1"/>
              <a:t>VANETs</a:t>
            </a:r>
            <a:r>
              <a:rPr lang="it-IT" dirty="0"/>
              <a:t> and </a:t>
            </a:r>
            <a:r>
              <a:rPr lang="it-IT" dirty="0" err="1"/>
              <a:t>FANETs</a:t>
            </a:r>
            <a:r>
              <a:rPr lang="it-IT" dirty="0"/>
              <a:t>)</a:t>
            </a:r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  <a:p>
            <a:pPr lvl="1"/>
            <a:r>
              <a:rPr lang="it-IT" dirty="0"/>
              <a:t>Smart city management</a:t>
            </a:r>
          </a:p>
          <a:p>
            <a:pPr lvl="1"/>
            <a:r>
              <a:rPr lang="it-IT" dirty="0"/>
              <a:t>Video streaming</a:t>
            </a:r>
          </a:p>
          <a:p>
            <a:pPr lvl="1"/>
            <a:r>
              <a:rPr lang="it-IT" dirty="0"/>
              <a:t>Traffic control</a:t>
            </a:r>
          </a:p>
          <a:p>
            <a:r>
              <a:rPr lang="it-IT" dirty="0"/>
              <a:t>Focus: Emergency Message Distribution (EMD)</a:t>
            </a:r>
          </a:p>
          <a:p>
            <a:pPr lvl="1"/>
            <a:r>
              <a:rPr lang="it-IT" dirty="0"/>
              <a:t>Message delivery</a:t>
            </a:r>
          </a:p>
          <a:p>
            <a:pPr lvl="1"/>
            <a:r>
              <a:rPr lang="it-IT" dirty="0" err="1"/>
              <a:t>Timeliness</a:t>
            </a:r>
            <a:endParaRPr lang="it-IT" dirty="0"/>
          </a:p>
          <a:p>
            <a:pPr lvl="1"/>
            <a:r>
              <a:rPr lang="it-IT" dirty="0" err="1"/>
              <a:t>Avoid</a:t>
            </a:r>
            <a:r>
              <a:rPr lang="it-IT" dirty="0"/>
              <a:t> medium </a:t>
            </a:r>
            <a:r>
              <a:rPr lang="it-IT" dirty="0" err="1"/>
              <a:t>saturation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95C49BB-5D40-4A52-90D7-D679112367E4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15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DELIVERY RATIOS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A60F6FC-ACA1-4CFA-992B-B83996A4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3" y="1029816"/>
            <a:ext cx="4453715" cy="2703250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C71C01F-CB99-4473-A83B-97D74CB2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9816"/>
            <a:ext cx="4365679" cy="2667715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3A196A3-177F-4467-8733-F788105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4" y="3872953"/>
            <a:ext cx="4453714" cy="2785421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FD6EF9-D57F-4FC2-92A4-CAC9B7EBE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4257"/>
            <a:ext cx="4365679" cy="27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6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HOPS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8E7AAC-48DB-4626-9498-928BB838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2" y="1633490"/>
            <a:ext cx="5563187" cy="4106296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B022F4-50E3-4C1C-AB17-5E50237D3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37" y="1633490"/>
            <a:ext cx="5666007" cy="41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03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2F97E6E-3069-4005-BB7E-B709CC830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58B4297-3B67-4817-8831-1ECF916DD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95148"/>
            <a:ext cx="4983459" cy="4122937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A6BE62-1506-4C51-A7FD-1CAD35325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95148"/>
            <a:ext cx="5536942" cy="4122951"/>
          </a:xfrm>
          <a:prstGeom prst="rect">
            <a:avLst/>
          </a:prstGeom>
        </p:spPr>
      </p:pic>
      <p:pic>
        <p:nvPicPr>
          <p:cNvPr id="23" name="Immagine 22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4E0675EA-011F-45DF-8027-DDC737566C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70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70904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C5D93F8-CA18-4DA5-B6CD-95278C87B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"/>
          <a:stretch/>
        </p:blipFill>
        <p:spPr>
          <a:xfrm>
            <a:off x="6513126" y="1194124"/>
            <a:ext cx="4988046" cy="410451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283200"/>
            <a:ext cx="5015785" cy="42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65CEAEB-84D9-4F71-BA69-630F1D43F7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"/>
          <a:stretch/>
        </p:blipFill>
        <p:spPr>
          <a:xfrm>
            <a:off x="6513126" y="1194125"/>
            <a:ext cx="4983459" cy="4094156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C280D2-7E1D-4671-B8EE-A3C0BF2F9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4" y="1194124"/>
            <a:ext cx="5536942" cy="41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70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HOPS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0F6A5B1-CF1B-4688-8C5B-3B3CB2829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67489"/>
            <a:ext cx="5536942" cy="4173045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A61F8D8-E0F5-4F53-8953-59DA0A6B03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"/>
          <a:stretch/>
        </p:blipFill>
        <p:spPr>
          <a:xfrm>
            <a:off x="6513126" y="1167490"/>
            <a:ext cx="4953495" cy="41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7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51684" y="5298642"/>
            <a:ext cx="565283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SLOTS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9DD344-2829-4C99-983D-F3C216C1E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4" y="1180966"/>
            <a:ext cx="5652835" cy="4117675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949D01F-7FC4-4644-900A-E8D847B613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50486"/>
            <a:ext cx="4966111" cy="41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DDDE33A-82AF-41EF-84CB-E8920A94E3D2}"/>
              </a:ext>
            </a:extLst>
          </p:cNvPr>
          <p:cNvCxnSpPr>
            <a:cxnSpLocks/>
          </p:cNvCxnSpPr>
          <p:nvPr/>
        </p:nvCxnSpPr>
        <p:spPr>
          <a:xfrm flipV="1">
            <a:off x="8948518" y="4345457"/>
            <a:ext cx="1029966" cy="917139"/>
          </a:xfrm>
          <a:prstGeom prst="straightConnector1">
            <a:avLst/>
          </a:prstGeom>
          <a:ln w="1238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TECHNOLOGIES AND TOOLS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1" y="1012054"/>
            <a:ext cx="6747029" cy="5211193"/>
          </a:xfrm>
        </p:spPr>
        <p:txBody>
          <a:bodyPr>
            <a:normAutofit/>
          </a:bodyPr>
          <a:lstStyle/>
          <a:p>
            <a:r>
              <a:rPr lang="it-IT" dirty="0" err="1"/>
              <a:t>Expensive</a:t>
            </a:r>
            <a:r>
              <a:rPr lang="it-IT" dirty="0"/>
              <a:t> large scale </a:t>
            </a:r>
            <a:r>
              <a:rPr lang="it-IT" dirty="0" err="1"/>
              <a:t>tests</a:t>
            </a:r>
            <a:endParaRPr lang="it-IT" dirty="0"/>
          </a:p>
          <a:p>
            <a:pPr lvl="1"/>
            <a:r>
              <a:rPr lang="it-IT" dirty="0" err="1"/>
              <a:t>Need</a:t>
            </a:r>
            <a:r>
              <a:rPr lang="it-IT" dirty="0"/>
              <a:t> to use simulators (ns-3)</a:t>
            </a:r>
          </a:p>
          <a:p>
            <a:r>
              <a:rPr lang="it-IT" dirty="0" err="1"/>
              <a:t>Additional</a:t>
            </a:r>
            <a:r>
              <a:rPr lang="it-IT" dirty="0"/>
              <a:t> tools and models</a:t>
            </a:r>
          </a:p>
          <a:p>
            <a:pPr lvl="1"/>
            <a:r>
              <a:rPr lang="it-IT" dirty="0"/>
              <a:t>Real </a:t>
            </a:r>
            <a:r>
              <a:rPr lang="it-IT" dirty="0" err="1"/>
              <a:t>map</a:t>
            </a:r>
            <a:r>
              <a:rPr lang="it-IT" dirty="0"/>
              <a:t> data</a:t>
            </a:r>
          </a:p>
          <a:p>
            <a:pPr lvl="1"/>
            <a:r>
              <a:rPr lang="it-IT" dirty="0"/>
              <a:t>Road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modeling</a:t>
            </a:r>
            <a:endParaRPr lang="it-IT" dirty="0"/>
          </a:p>
          <a:p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 models</a:t>
            </a:r>
          </a:p>
          <a:p>
            <a:pPr lvl="1"/>
            <a:r>
              <a:rPr lang="it-IT" dirty="0"/>
              <a:t>Two-Ray Ground </a:t>
            </a:r>
          </a:p>
          <a:p>
            <a:pPr lvl="1"/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shadowing</a:t>
            </a:r>
            <a:r>
              <a:rPr lang="it-IT" dirty="0"/>
              <a:t> (with 3D extension)</a:t>
            </a:r>
            <a:endParaRPr lang="it-IT" baseline="30000" dirty="0"/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AA55FE7-D7E1-493F-AF8C-23C96F34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0113"/>
            <a:ext cx="1500790" cy="85835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CB2C86-5434-4472-9960-388A38253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165" y="1742714"/>
            <a:ext cx="2050692" cy="2050692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BDE5CB5F-82AE-44BC-BF34-0636C3C5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054" y="3617650"/>
            <a:ext cx="2858193" cy="1596015"/>
          </a:xfrm>
          <a:prstGeom prst="rect">
            <a:avLst/>
          </a:prstGeom>
        </p:spPr>
      </p:pic>
      <p:pic>
        <p:nvPicPr>
          <p:cNvPr id="15" name="Immagine 14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64A7635B-5D60-4DC7-B433-475B0C06F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78" y="2398332"/>
            <a:ext cx="1961968" cy="669317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FE810CFA-39F6-4D25-944D-15E059DEA51F}"/>
              </a:ext>
            </a:extLst>
          </p:cNvPr>
          <p:cNvCxnSpPr>
            <a:cxnSpLocks/>
          </p:cNvCxnSpPr>
          <p:nvPr/>
        </p:nvCxnSpPr>
        <p:spPr>
          <a:xfrm flipV="1">
            <a:off x="9544728" y="3495476"/>
            <a:ext cx="1404140" cy="1250325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lemento grafico 7" descr="Abitazione">
            <a:extLst>
              <a:ext uri="{FF2B5EF4-FFF2-40B4-BE49-F238E27FC236}">
                <a16:creationId xmlns:a16="http://schemas.microsoft.com/office/drawing/2014/main" id="{72E678F3-3D8B-472D-9C8F-FFFA394672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7625" y="3475913"/>
            <a:ext cx="1594154" cy="1594154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2215F1E0-614D-42F2-A5A5-91FEDD1C95A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93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9314526" cy="3625984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dirty="0"/>
              <a:t> (e.g., 100ms)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CD45B02-B8E8-4A0B-90AE-3AD57E3B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4" y="4469365"/>
            <a:ext cx="802431" cy="802431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C7786459-D990-46A6-B0AE-A0142A3B8877}"/>
              </a:ext>
            </a:extLst>
          </p:cNvPr>
          <p:cNvSpPr/>
          <p:nvPr/>
        </p:nvSpPr>
        <p:spPr>
          <a:xfrm>
            <a:off x="434908" y="4404048"/>
            <a:ext cx="11303520" cy="1138335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3AF941D-F0C1-4E77-AB5C-25DC1AAF6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59" y="4469364"/>
            <a:ext cx="802431" cy="80243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9D2B9A0-1F03-4DB7-98C4-99CC3ECC0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236" y="4469364"/>
            <a:ext cx="802431" cy="80243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55DC291-F74A-4395-8ADC-53791DA14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05" y="4469364"/>
            <a:ext cx="802431" cy="802431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FA88E86-7EB3-45DA-8CC4-9050485EC787}"/>
              </a:ext>
            </a:extLst>
          </p:cNvPr>
          <p:cNvSpPr txBox="1">
            <a:spLocks/>
          </p:cNvSpPr>
          <p:nvPr/>
        </p:nvSpPr>
        <p:spPr>
          <a:xfrm>
            <a:off x="1482006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57DD7E3A-937D-4EEE-9AF8-016BFB189056}"/>
              </a:ext>
            </a:extLst>
          </p:cNvPr>
          <p:cNvSpPr txBox="1">
            <a:spLocks/>
          </p:cNvSpPr>
          <p:nvPr/>
        </p:nvSpPr>
        <p:spPr>
          <a:xfrm>
            <a:off x="4079025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847FCDE0-3DB2-4DE1-B7C2-FA115EB02F2B}"/>
              </a:ext>
            </a:extLst>
          </p:cNvPr>
          <p:cNvSpPr txBox="1">
            <a:spLocks/>
          </p:cNvSpPr>
          <p:nvPr/>
        </p:nvSpPr>
        <p:spPr>
          <a:xfrm>
            <a:off x="6697084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</a:t>
            </a: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2D299092-625C-4604-B2CB-ECA56AACCDF9}"/>
              </a:ext>
            </a:extLst>
          </p:cNvPr>
          <p:cNvSpPr txBox="1">
            <a:spLocks/>
          </p:cNvSpPr>
          <p:nvPr/>
        </p:nvSpPr>
        <p:spPr>
          <a:xfrm>
            <a:off x="9307282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</a:t>
            </a:r>
          </a:p>
        </p:txBody>
      </p:sp>
      <p:graphicFrame>
        <p:nvGraphicFramePr>
          <p:cNvPr id="22" name="Tabella 21">
            <a:extLst>
              <a:ext uri="{FF2B5EF4-FFF2-40B4-BE49-F238E27FC236}">
                <a16:creationId xmlns:a16="http://schemas.microsoft.com/office/drawing/2014/main" id="{E3974D03-A681-4417-AA84-6135EBDBB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529465"/>
              </p:ext>
            </p:extLst>
          </p:nvPr>
        </p:nvGraphicFramePr>
        <p:xfrm>
          <a:off x="567604" y="5627170"/>
          <a:ext cx="1018126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45315">
                  <a:extLst>
                    <a:ext uri="{9D8B030D-6E8A-4147-A177-3AD203B41FA5}">
                      <a16:colId xmlns:a16="http://schemas.microsoft.com/office/drawing/2014/main" val="1761632785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674585878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162236839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181328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Waiting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[0…1024]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[0…512]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[0…32]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30378"/>
                  </a:ext>
                </a:extLst>
              </a:tr>
            </a:tbl>
          </a:graphicData>
        </a:graphic>
      </p:graphicFrame>
      <p:pic>
        <p:nvPicPr>
          <p:cNvPr id="23" name="Immagine 22">
            <a:extLst>
              <a:ext uri="{FF2B5EF4-FFF2-40B4-BE49-F238E27FC236}">
                <a16:creationId xmlns:a16="http://schemas.microsoft.com/office/drawing/2014/main" id="{66BA8E6B-5C08-4022-BA25-5D4D4000DC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93" y="2088209"/>
            <a:ext cx="331327" cy="33132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1F353840-3753-44C9-A0B0-F18D4C192A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91" y="2773225"/>
            <a:ext cx="331327" cy="331327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0FA5E35-737E-43A4-9836-A3A55292FA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35" y="1996224"/>
            <a:ext cx="331327" cy="33132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2E349BB-AE02-4652-890E-870959E6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02" y="2854217"/>
            <a:ext cx="331327" cy="33132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DE418D6E-1A2C-4956-86FD-997DC80DF0A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2490707"/>
            <a:ext cx="331327" cy="331327"/>
          </a:xfrm>
          <a:prstGeom prst="rect">
            <a:avLst/>
          </a:prstGeom>
        </p:spPr>
      </p:pic>
      <p:sp>
        <p:nvSpPr>
          <p:cNvPr id="29" name="Ovale 28">
            <a:extLst>
              <a:ext uri="{FF2B5EF4-FFF2-40B4-BE49-F238E27FC236}">
                <a16:creationId xmlns:a16="http://schemas.microsoft.com/office/drawing/2014/main" id="{FEAEA2CB-6C1F-4529-8CFD-288AD47887F6}"/>
              </a:ext>
            </a:extLst>
          </p:cNvPr>
          <p:cNvSpPr/>
          <p:nvPr/>
        </p:nvSpPr>
        <p:spPr>
          <a:xfrm>
            <a:off x="9632631" y="1703627"/>
            <a:ext cx="2168500" cy="1905486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Elemento grafico 30" descr="Busta">
            <a:extLst>
              <a:ext uri="{FF2B5EF4-FFF2-40B4-BE49-F238E27FC236}">
                <a16:creationId xmlns:a16="http://schemas.microsoft.com/office/drawing/2014/main" id="{F2E6E93C-F8C6-43A1-80D3-BF7F7E441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217" y="2298259"/>
            <a:ext cx="331328" cy="33132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51471A8-F8C9-46CF-B75D-FD4F2CC6045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447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3"/>
            <a:ext cx="10057660" cy="354374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defines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653B3E0-CC93-4DC8-AAF4-658322891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4" y="4245845"/>
            <a:ext cx="802431" cy="802431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788A6F57-F5F1-458C-820B-A1020195F74B}"/>
              </a:ext>
            </a:extLst>
          </p:cNvPr>
          <p:cNvSpPr/>
          <p:nvPr/>
        </p:nvSpPr>
        <p:spPr>
          <a:xfrm>
            <a:off x="434908" y="4180528"/>
            <a:ext cx="11303520" cy="1138335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5C4C726-AE31-43D9-BD4E-41EE5A77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17" y="4245844"/>
            <a:ext cx="802431" cy="80243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3593CE-519B-447D-91D4-762C35A10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56" y="4245844"/>
            <a:ext cx="802431" cy="80243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6466AB5-75BF-4B96-A665-9659258BB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05" y="4245844"/>
            <a:ext cx="802431" cy="802431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2F5B9E81-E11B-499B-A500-CAADB6D0F22E}"/>
              </a:ext>
            </a:extLst>
          </p:cNvPr>
          <p:cNvSpPr txBox="1">
            <a:spLocks/>
          </p:cNvSpPr>
          <p:nvPr/>
        </p:nvSpPr>
        <p:spPr>
          <a:xfrm>
            <a:off x="1482006" y="464475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9AE1A9B5-CA39-4A06-85DD-127B4195AD4F}"/>
              </a:ext>
            </a:extLst>
          </p:cNvPr>
          <p:cNvSpPr txBox="1">
            <a:spLocks/>
          </p:cNvSpPr>
          <p:nvPr/>
        </p:nvSpPr>
        <p:spPr>
          <a:xfrm>
            <a:off x="4216783" y="464475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12362254-0260-4589-B40F-B3B2036C05F4}"/>
              </a:ext>
            </a:extLst>
          </p:cNvPr>
          <p:cNvSpPr txBox="1">
            <a:spLocks/>
          </p:cNvSpPr>
          <p:nvPr/>
        </p:nvSpPr>
        <p:spPr>
          <a:xfrm>
            <a:off x="6768204" y="464475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B3AB5E3B-2538-4A01-B370-44C1A51F147E}"/>
              </a:ext>
            </a:extLst>
          </p:cNvPr>
          <p:cNvSpPr txBox="1">
            <a:spLocks/>
          </p:cNvSpPr>
          <p:nvPr/>
        </p:nvSpPr>
        <p:spPr>
          <a:xfrm>
            <a:off x="9307282" y="464475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</a:t>
            </a:r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AB2562D6-64EC-4AFF-A63B-2CE15DE23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648488"/>
              </p:ext>
            </p:extLst>
          </p:nvPr>
        </p:nvGraphicFramePr>
        <p:xfrm>
          <a:off x="567604" y="5403650"/>
          <a:ext cx="10181260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45315">
                  <a:extLst>
                    <a:ext uri="{9D8B030D-6E8A-4147-A177-3AD203B41FA5}">
                      <a16:colId xmlns:a16="http://schemas.microsoft.com/office/drawing/2014/main" val="1761632785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674585878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162236839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181328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Priority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36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Waiting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30378"/>
                  </a:ext>
                </a:extLst>
              </a:tr>
            </a:tbl>
          </a:graphicData>
        </a:graphic>
      </p:graphicFrame>
      <p:pic>
        <p:nvPicPr>
          <p:cNvPr id="20" name="Immagine 19">
            <a:extLst>
              <a:ext uri="{FF2B5EF4-FFF2-40B4-BE49-F238E27FC236}">
                <a16:creationId xmlns:a16="http://schemas.microsoft.com/office/drawing/2014/main" id="{69C37506-58B1-4186-BA84-ED642300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93" y="2088209"/>
            <a:ext cx="331327" cy="33132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DFF4CEAF-FDE5-4318-B304-0140E00F4A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91" y="2773225"/>
            <a:ext cx="331327" cy="33132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32A2714-2FBE-4269-B79D-DE9394C60A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35" y="1996224"/>
            <a:ext cx="331327" cy="33132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38D4A1A-3D92-4DD1-B2CB-1622F35A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02" y="2854217"/>
            <a:ext cx="331327" cy="33132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5FA3484-B3F1-40AD-A7AD-11599AD7F8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2490707"/>
            <a:ext cx="331327" cy="331327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38B211CF-7BFA-4669-84FA-571177F3370D}"/>
              </a:ext>
            </a:extLst>
          </p:cNvPr>
          <p:cNvSpPr/>
          <p:nvPr/>
        </p:nvSpPr>
        <p:spPr>
          <a:xfrm>
            <a:off x="9632631" y="1703627"/>
            <a:ext cx="2168500" cy="1905486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Elemento grafico 25" descr="Busta">
            <a:extLst>
              <a:ext uri="{FF2B5EF4-FFF2-40B4-BE49-F238E27FC236}">
                <a16:creationId xmlns:a16="http://schemas.microsoft.com/office/drawing/2014/main" id="{B90E4ED4-1130-432F-8FA0-514CD17C0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217" y="2298259"/>
            <a:ext cx="331328" cy="331328"/>
          </a:xfrm>
          <a:prstGeom prst="rect">
            <a:avLst/>
          </a:prstGeom>
        </p:spPr>
      </p:pic>
      <p:pic>
        <p:nvPicPr>
          <p:cNvPr id="27" name="Elemento grafico 26" descr="Busta">
            <a:extLst>
              <a:ext uri="{FF2B5EF4-FFF2-40B4-BE49-F238E27FC236}">
                <a16:creationId xmlns:a16="http://schemas.microsoft.com/office/drawing/2014/main" id="{EA9649E5-9DB2-4A8D-A86F-FFB0658A5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7935" y="2539653"/>
            <a:ext cx="331328" cy="331328"/>
          </a:xfrm>
          <a:prstGeom prst="rect">
            <a:avLst/>
          </a:prstGeom>
        </p:spPr>
      </p:pic>
      <p:pic>
        <p:nvPicPr>
          <p:cNvPr id="28" name="Elemento grafico 27" descr="Busta">
            <a:extLst>
              <a:ext uri="{FF2B5EF4-FFF2-40B4-BE49-F238E27FC236}">
                <a16:creationId xmlns:a16="http://schemas.microsoft.com/office/drawing/2014/main" id="{7A76450E-5C5E-4097-9984-4DE2FE532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6534" y="1774594"/>
            <a:ext cx="331328" cy="331328"/>
          </a:xfrm>
          <a:prstGeom prst="rect">
            <a:avLst/>
          </a:prstGeom>
        </p:spPr>
      </p:pic>
      <p:pic>
        <p:nvPicPr>
          <p:cNvPr id="29" name="Elemento grafico 28" descr="Busta">
            <a:extLst>
              <a:ext uri="{FF2B5EF4-FFF2-40B4-BE49-F238E27FC236}">
                <a16:creationId xmlns:a16="http://schemas.microsoft.com/office/drawing/2014/main" id="{6252B305-5B4D-433E-AF3B-B2D7E7FC7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9365" y="1862304"/>
            <a:ext cx="331328" cy="331328"/>
          </a:xfrm>
          <a:prstGeom prst="rect">
            <a:avLst/>
          </a:prstGeom>
        </p:spPr>
      </p:pic>
      <p:pic>
        <p:nvPicPr>
          <p:cNvPr id="30" name="Elemento grafico 29" descr="Busta">
            <a:extLst>
              <a:ext uri="{FF2B5EF4-FFF2-40B4-BE49-F238E27FC236}">
                <a16:creationId xmlns:a16="http://schemas.microsoft.com/office/drawing/2014/main" id="{D59B2B8C-FC6F-42C9-86F5-A31C8DD7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7973" y="2595355"/>
            <a:ext cx="331328" cy="331328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A29C0876-CEE0-47AA-87FA-E325DEEAC980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4738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MY CONTRIBUTIONS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53" y="1059650"/>
            <a:ext cx="10261847" cy="4589309"/>
          </a:xfrm>
        </p:spPr>
        <p:txBody>
          <a:bodyPr>
            <a:normAutofit/>
          </a:bodyPr>
          <a:lstStyle/>
          <a:p>
            <a:r>
              <a:rPr lang="it-IT" dirty="0" err="1"/>
              <a:t>Improvements</a:t>
            </a:r>
            <a:r>
              <a:rPr lang="it-IT" dirty="0"/>
              <a:t> to Fast-Broadcast</a:t>
            </a:r>
          </a:p>
          <a:p>
            <a:r>
              <a:rPr lang="it-IT" dirty="0" err="1"/>
              <a:t>Implementation</a:t>
            </a:r>
            <a:r>
              <a:rPr lang="it-IT" dirty="0"/>
              <a:t> and extension to 2D and 3D </a:t>
            </a:r>
            <a:r>
              <a:rPr lang="it-IT" dirty="0" err="1"/>
              <a:t>scenarios</a:t>
            </a:r>
            <a:r>
              <a:rPr lang="it-IT" dirty="0"/>
              <a:t> of ROFF</a:t>
            </a:r>
          </a:p>
          <a:p>
            <a:r>
              <a:rPr lang="it-IT" dirty="0"/>
              <a:t>Evaluation and </a:t>
            </a:r>
            <a:r>
              <a:rPr lang="it-IT" dirty="0" err="1"/>
              <a:t>comparison</a:t>
            </a:r>
            <a:r>
              <a:rPr lang="it-IT" dirty="0"/>
              <a:t> of Fast-Broadcast and ROFF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simulations</a:t>
            </a:r>
            <a:endParaRPr lang="it-IT" dirty="0"/>
          </a:p>
          <a:p>
            <a:pPr lvl="1"/>
            <a:r>
              <a:rPr lang="it-IT" dirty="0"/>
              <a:t>Urban </a:t>
            </a:r>
            <a:r>
              <a:rPr lang="it-IT" dirty="0" err="1"/>
              <a:t>scenarios</a:t>
            </a:r>
            <a:r>
              <a:rPr lang="it-IT" dirty="0"/>
              <a:t> with and </a:t>
            </a:r>
            <a:r>
              <a:rPr lang="it-IT" dirty="0" err="1"/>
              <a:t>without</a:t>
            </a:r>
            <a:r>
              <a:rPr lang="it-IT" dirty="0"/>
              <a:t> buildings</a:t>
            </a:r>
          </a:p>
          <a:p>
            <a:r>
              <a:rPr lang="it-IT" dirty="0" err="1"/>
              <a:t>Proposal</a:t>
            </a:r>
            <a:r>
              <a:rPr lang="it-IT" dirty="0"/>
              <a:t> of extension to exploit road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pPr lvl="1"/>
            <a:r>
              <a:rPr lang="it-IT" b="1" dirty="0"/>
              <a:t>SJ-Fast-Broadcast</a:t>
            </a:r>
            <a:r>
              <a:rPr lang="it-IT" dirty="0"/>
              <a:t> and </a:t>
            </a:r>
            <a:r>
              <a:rPr lang="it-IT" b="1" dirty="0"/>
              <a:t>SJ-ROFF </a:t>
            </a:r>
            <a:r>
              <a:rPr lang="it-IT" dirty="0"/>
              <a:t>(SJ=Smart Junction)</a:t>
            </a:r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62FAD7-C60A-4825-8611-AE3DEC809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531" y="3875612"/>
            <a:ext cx="2995126" cy="238896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C08C43C-C45E-4C34-A8F3-078C51A70CD1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7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22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984"/>
              </p:ext>
            </p:extLst>
          </p:nvPr>
        </p:nvGraphicFramePr>
        <p:xfrm>
          <a:off x="531676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246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4981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246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7191296" y="1260320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Coverage ↑</a:t>
            </a:r>
          </a:p>
          <a:p>
            <a:pPr lvl="1"/>
            <a:r>
              <a:rPr lang="it-IT" dirty="0"/>
              <a:t>End-to-end delay ↓</a:t>
            </a:r>
          </a:p>
          <a:p>
            <a:pPr lvl="1"/>
            <a:r>
              <a:rPr lang="it-IT" dirty="0" err="1"/>
              <a:t>Redundancy</a:t>
            </a:r>
            <a:r>
              <a:rPr lang="it-IT" dirty="0"/>
              <a:t> ↓</a:t>
            </a:r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5093AB4-F1D6-42E9-98CF-006AEAB7ADBD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8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40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URBAN SCENARIOS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it-IT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ACB614-FF53-4679-9CA0-60CE6C7E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1" y="1030820"/>
            <a:ext cx="4586795" cy="5086287"/>
          </a:xfrm>
          <a:prstGeom prst="rect">
            <a:avLst/>
          </a:prstGeom>
        </p:spPr>
      </p:pic>
      <p:pic>
        <p:nvPicPr>
          <p:cNvPr id="8" name="Immagine 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90BCF27A-21C9-49D9-962D-5B2E3D5BF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88" y="1030820"/>
            <a:ext cx="4761108" cy="5086287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581B876-ED1A-473F-9832-D18518302879}"/>
              </a:ext>
            </a:extLst>
          </p:cNvPr>
          <p:cNvSpPr txBox="1">
            <a:spLocks/>
          </p:cNvSpPr>
          <p:nvPr/>
        </p:nvSpPr>
        <p:spPr>
          <a:xfrm>
            <a:off x="2166150" y="6207561"/>
            <a:ext cx="2154316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/>
              <a:t>Los Angeles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AB7037F-47D5-4FAA-9535-C1CFEA241E31}"/>
              </a:ext>
            </a:extLst>
          </p:cNvPr>
          <p:cNvSpPr txBox="1">
            <a:spLocks/>
          </p:cNvSpPr>
          <p:nvPr/>
        </p:nvSpPr>
        <p:spPr>
          <a:xfrm>
            <a:off x="8015936" y="6207561"/>
            <a:ext cx="1223640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 err="1"/>
              <a:t>Padua</a:t>
            </a:r>
            <a:endParaRPr lang="it-IT" sz="28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6E98752-961C-4044-B84D-80DCEF5B8F3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9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3304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ersonalizzato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TM02836342[[fn=Ione]]</Template>
  <TotalTime>7964</TotalTime>
  <Words>1259</Words>
  <Application>Microsoft Office PowerPoint</Application>
  <PresentationFormat>Widescreen</PresentationFormat>
  <Paragraphs>404</Paragraphs>
  <Slides>35</Slides>
  <Notes>0</Notes>
  <HiddenSlides>9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1" baseType="lpstr">
      <vt:lpstr>Arial</vt:lpstr>
      <vt:lpstr>Calibri</vt:lpstr>
      <vt:lpstr>Courier New</vt:lpstr>
      <vt:lpstr>Roboto</vt:lpstr>
      <vt:lpstr>Segoe UI</vt:lpstr>
      <vt:lpstr>Blank</vt:lpstr>
      <vt:lpstr>Presentazione standard di PowerPoint</vt:lpstr>
      <vt:lpstr>CONTENTS</vt:lpstr>
      <vt:lpstr>CONTEXT</vt:lpstr>
      <vt:lpstr>TECHNOLOGIES AND TOOLS</vt:lpstr>
      <vt:lpstr>FAST-BROADCAST</vt:lpstr>
      <vt:lpstr>ROFF (RObust Fast Forwarding)</vt:lpstr>
      <vt:lpstr>MY CONTRIBUTIONS</vt:lpstr>
      <vt:lpstr>SIMULATIONS – SCENARIOS AND METRICS</vt:lpstr>
      <vt:lpstr>URBAN SCENARIOS</vt:lpstr>
      <vt:lpstr>PRELIMINARY TESTS - CONFIGURATION</vt:lpstr>
      <vt:lpstr>END-TO-END DELAY ↓ </vt:lpstr>
      <vt:lpstr>REDUNDANCY ↓</vt:lpstr>
      <vt:lpstr>PADUA URBAN SCENARIO</vt:lpstr>
      <vt:lpstr>  </vt:lpstr>
      <vt:lpstr>Presentazione standard di PowerPoint</vt:lpstr>
      <vt:lpstr>Presentazione standard di PowerPoint</vt:lpstr>
      <vt:lpstr>Presentazione standard di PowerPoint</vt:lpstr>
      <vt:lpstr>PADUA URBAN SCENARIO WITH JUNCTIONS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FAST-BROADCAST</vt:lpstr>
      <vt:lpstr>ROFF (RObust Fast Forwarding)</vt:lpstr>
      <vt:lpstr>SIMULATIONS – SCENARIOS AND METRICS</vt:lpstr>
      <vt:lpstr>PRELIMINARY TESTS - DELIVERY RATIOS</vt:lpstr>
      <vt:lpstr>PRELIMINARY TESTS – NUMBER OF HOPS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Jordan Gottardo</dc:creator>
  <cp:lastModifiedBy>Jordan Gottardo</cp:lastModifiedBy>
  <cp:revision>184</cp:revision>
  <dcterms:created xsi:type="dcterms:W3CDTF">2019-07-03T10:03:16Z</dcterms:created>
  <dcterms:modified xsi:type="dcterms:W3CDTF">2019-07-14T13:46:09Z</dcterms:modified>
</cp:coreProperties>
</file>